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handoutMasterIdLst>
    <p:handoutMasterId r:id="rId84"/>
  </p:handoutMasterIdLst>
  <p:sldIdLst>
    <p:sldId id="406" r:id="rId2"/>
    <p:sldId id="334" r:id="rId3"/>
    <p:sldId id="407" r:id="rId4"/>
    <p:sldId id="412" r:id="rId5"/>
    <p:sldId id="417" r:id="rId6"/>
    <p:sldId id="428" r:id="rId7"/>
    <p:sldId id="437" r:id="rId8"/>
    <p:sldId id="418" r:id="rId9"/>
    <p:sldId id="413" r:id="rId10"/>
    <p:sldId id="420" r:id="rId11"/>
    <p:sldId id="402" r:id="rId12"/>
    <p:sldId id="424" r:id="rId13"/>
    <p:sldId id="427" r:id="rId14"/>
    <p:sldId id="273" r:id="rId15"/>
    <p:sldId id="275" r:id="rId16"/>
    <p:sldId id="276" r:id="rId17"/>
    <p:sldId id="277" r:id="rId18"/>
    <p:sldId id="429" r:id="rId19"/>
    <p:sldId id="425" r:id="rId20"/>
    <p:sldId id="404" r:id="rId21"/>
    <p:sldId id="386" r:id="rId22"/>
    <p:sldId id="387" r:id="rId23"/>
    <p:sldId id="426" r:id="rId24"/>
    <p:sldId id="433" r:id="rId25"/>
    <p:sldId id="430" r:id="rId26"/>
    <p:sldId id="431" r:id="rId27"/>
    <p:sldId id="432" r:id="rId28"/>
    <p:sldId id="349" r:id="rId29"/>
    <p:sldId id="350" r:id="rId30"/>
    <p:sldId id="388" r:id="rId31"/>
    <p:sldId id="352" r:id="rId32"/>
    <p:sldId id="353" r:id="rId33"/>
    <p:sldId id="354" r:id="rId34"/>
    <p:sldId id="389" r:id="rId35"/>
    <p:sldId id="390" r:id="rId36"/>
    <p:sldId id="356" r:id="rId37"/>
    <p:sldId id="358" r:id="rId38"/>
    <p:sldId id="359" r:id="rId39"/>
    <p:sldId id="360" r:id="rId40"/>
    <p:sldId id="363" r:id="rId41"/>
    <p:sldId id="362" r:id="rId42"/>
    <p:sldId id="364" r:id="rId43"/>
    <p:sldId id="391" r:id="rId44"/>
    <p:sldId id="392" r:id="rId45"/>
    <p:sldId id="365" r:id="rId46"/>
    <p:sldId id="366" r:id="rId47"/>
    <p:sldId id="367" r:id="rId48"/>
    <p:sldId id="395" r:id="rId49"/>
    <p:sldId id="368" r:id="rId50"/>
    <p:sldId id="369" r:id="rId51"/>
    <p:sldId id="370" r:id="rId52"/>
    <p:sldId id="371" r:id="rId53"/>
    <p:sldId id="372" r:id="rId54"/>
    <p:sldId id="373" r:id="rId55"/>
    <p:sldId id="374" r:id="rId56"/>
    <p:sldId id="376" r:id="rId57"/>
    <p:sldId id="377" r:id="rId58"/>
    <p:sldId id="379" r:id="rId59"/>
    <p:sldId id="301" r:id="rId60"/>
    <p:sldId id="303" r:id="rId61"/>
    <p:sldId id="337" r:id="rId62"/>
    <p:sldId id="305" r:id="rId63"/>
    <p:sldId id="306" r:id="rId64"/>
    <p:sldId id="307" r:id="rId65"/>
    <p:sldId id="310" r:id="rId66"/>
    <p:sldId id="311" r:id="rId67"/>
    <p:sldId id="380" r:id="rId68"/>
    <p:sldId id="313" r:id="rId69"/>
    <p:sldId id="257" r:id="rId70"/>
    <p:sldId id="314" r:id="rId71"/>
    <p:sldId id="381" r:id="rId72"/>
    <p:sldId id="326" r:id="rId73"/>
    <p:sldId id="434" r:id="rId74"/>
    <p:sldId id="343" r:id="rId75"/>
    <p:sldId id="341" r:id="rId76"/>
    <p:sldId id="318" r:id="rId77"/>
    <p:sldId id="319" r:id="rId78"/>
    <p:sldId id="320" r:id="rId79"/>
    <p:sldId id="316" r:id="rId80"/>
    <p:sldId id="317" r:id="rId81"/>
    <p:sldId id="436" r:id="rId82"/>
  </p:sldIdLst>
  <p:sldSz cx="9144000" cy="6858000" type="screen4x3"/>
  <p:notesSz cx="6662738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33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774010" y="0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24DA69-586F-49AF-B011-087BD1D1F362}" type="datetimeFigureOut">
              <a:rPr lang="it-IT" smtClean="0"/>
              <a:t>26/10/2012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774010" y="9428583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F0E112-BD2E-4906-9D96-1BE390605A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15842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774010" y="0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30FD46-D4F8-4CD5-8248-3EF6CB11EBF9}" type="datetimeFigureOut">
              <a:rPr lang="it-IT" smtClean="0"/>
              <a:t>26/10/2012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850900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66274" y="4715153"/>
            <a:ext cx="533019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774010" y="9428583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E69872-983C-4478-822A-DD5C2D26E7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4943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69872-983C-4478-822A-DD5C2D26E77F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8784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C8DEB-AD67-47F3-ACD6-72E19C307297}" type="datetimeFigureOut">
              <a:rPr lang="it-IT" smtClean="0"/>
              <a:t>26/10/2012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11349-05B6-41BF-BEF6-71185507D0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6157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C8DEB-AD67-47F3-ACD6-72E19C307297}" type="datetimeFigureOut">
              <a:rPr lang="it-IT" smtClean="0"/>
              <a:t>26/10/2012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11349-05B6-41BF-BEF6-71185507D0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8138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C8DEB-AD67-47F3-ACD6-72E19C307297}" type="datetimeFigureOut">
              <a:rPr lang="it-IT" smtClean="0"/>
              <a:t>26/10/2012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11349-05B6-41BF-BEF6-71185507D0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4790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C8DEB-AD67-47F3-ACD6-72E19C307297}" type="datetimeFigureOut">
              <a:rPr lang="it-IT" smtClean="0"/>
              <a:t>26/10/2012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11349-05B6-41BF-BEF6-71185507D0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6726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C8DEB-AD67-47F3-ACD6-72E19C307297}" type="datetimeFigureOut">
              <a:rPr lang="it-IT" smtClean="0"/>
              <a:t>26/10/2012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11349-05B6-41BF-BEF6-71185507D0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3529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C8DEB-AD67-47F3-ACD6-72E19C307297}" type="datetimeFigureOut">
              <a:rPr lang="it-IT" smtClean="0"/>
              <a:t>26/10/2012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11349-05B6-41BF-BEF6-71185507D0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0187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C8DEB-AD67-47F3-ACD6-72E19C307297}" type="datetimeFigureOut">
              <a:rPr lang="it-IT" smtClean="0"/>
              <a:t>26/10/2012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11349-05B6-41BF-BEF6-71185507D0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6936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C8DEB-AD67-47F3-ACD6-72E19C307297}" type="datetimeFigureOut">
              <a:rPr lang="it-IT" smtClean="0"/>
              <a:t>26/10/2012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11349-05B6-41BF-BEF6-71185507D0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2941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C8DEB-AD67-47F3-ACD6-72E19C307297}" type="datetimeFigureOut">
              <a:rPr lang="it-IT" smtClean="0"/>
              <a:t>26/10/2012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11349-05B6-41BF-BEF6-71185507D0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7867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C8DEB-AD67-47F3-ACD6-72E19C307297}" type="datetimeFigureOut">
              <a:rPr lang="it-IT" smtClean="0"/>
              <a:t>26/10/2012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11349-05B6-41BF-BEF6-71185507D0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2005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C8DEB-AD67-47F3-ACD6-72E19C307297}" type="datetimeFigureOut">
              <a:rPr lang="it-IT" smtClean="0"/>
              <a:t>26/10/2012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11349-05B6-41BF-BEF6-71185507D0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8682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C8DEB-AD67-47F3-ACD6-72E19C307297}" type="datetimeFigureOut">
              <a:rPr lang="it-IT" smtClean="0"/>
              <a:t>26/10/2012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11349-05B6-41BF-BEF6-71185507D0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7231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rdano.unimi.it/testi/opera.html" TargetMode="External"/><Relationship Id="rId7" Type="http://schemas.openxmlformats.org/officeDocument/2006/relationships/image" Target="../media/image19.png"/><Relationship Id="rId2" Type="http://schemas.openxmlformats.org/officeDocument/2006/relationships/hyperlink" Target="http://www.cardano.unimi.i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hyperlink" Target="http://bibdig.museogalileo.it/rd/bd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mathematica.sns.it/opere/27/" TargetMode="External"/><Relationship Id="rId2" Type="http://schemas.openxmlformats.org/officeDocument/2006/relationships/hyperlink" Target="http://mathematica.sns.it/autori/1323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it.wikipedia.org/wiki/File:Titian_-_Marchese_del_Vasto.jpg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wmf"/><Relationship Id="rId4" Type="http://schemas.openxmlformats.org/officeDocument/2006/relationships/image" Target="../media/image36.w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mathematica.sns.it/opere/9/" TargetMode="External"/><Relationship Id="rId2" Type="http://schemas.openxmlformats.org/officeDocument/2006/relationships/hyperlink" Target="http://mathematica.sns.it/autori/1325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://www.macchinematematiche.org/index.php?option=com_content&amp;view=article&amp;id=160&amp;Itemid=24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bibdig.museogalileo.it/rd/bd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web.math.unifi.it/users/mathesis/conferenze/files-presentazioni/1112/Franci.html" TargetMode="External"/><Relationship Id="rId2" Type="http://schemas.openxmlformats.org/officeDocument/2006/relationships/hyperlink" Target="http://php.math.unifi.it/convegnostoria/materiali/franci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php.math.unifi.it/convegnostoria/convegno.php?id=14" TargetMode="External"/><Relationship Id="rId4" Type="http://schemas.openxmlformats.org/officeDocument/2006/relationships/hyperlink" Target="http://web.math.unifi.it/archimede/note_storia/gavagna-complessi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685800" y="2359404"/>
            <a:ext cx="7772400" cy="2520280"/>
          </a:xfrm>
        </p:spPr>
        <p:txBody>
          <a:bodyPr>
            <a:normAutofit/>
          </a:bodyPr>
          <a:lstStyle/>
          <a:p>
            <a:pPr algn="l"/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Dalle </a:t>
            </a:r>
            <a:r>
              <a:rPr lang="it-IT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radici sofistiche ai numeri </a:t>
            </a:r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complessi</a:t>
            </a:r>
            <a:b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it-IT" sz="3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U</a:t>
            </a:r>
            <a:r>
              <a:rPr lang="it-IT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n </a:t>
            </a:r>
            <a:r>
              <a:rPr lang="it-IT" sz="3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caso di studio per la storia della matematica in classe</a:t>
            </a:r>
          </a:p>
        </p:txBody>
      </p:sp>
      <p:sp>
        <p:nvSpPr>
          <p:cNvPr id="5" name="Sottotitolo 4"/>
          <p:cNvSpPr>
            <a:spLocks noGrp="1"/>
          </p:cNvSpPr>
          <p:nvPr>
            <p:ph type="subTitle" idx="1"/>
          </p:nvPr>
        </p:nvSpPr>
        <p:spPr>
          <a:xfrm>
            <a:off x="755576" y="5661248"/>
            <a:ext cx="6552728" cy="792088"/>
          </a:xfrm>
        </p:spPr>
        <p:txBody>
          <a:bodyPr>
            <a:normAutofit/>
          </a:bodyPr>
          <a:lstStyle/>
          <a:p>
            <a:pPr algn="l"/>
            <a:r>
              <a:rPr lang="it-IT" sz="2000" dirty="0" smtClean="0">
                <a:solidFill>
                  <a:schemeClr val="tx1"/>
                </a:solidFill>
                <a:latin typeface="Book Antiqua" pitchFamily="18" charset="0"/>
              </a:rPr>
              <a:t>Veronica </a:t>
            </a:r>
            <a:r>
              <a:rPr lang="it-IT" sz="2000" dirty="0" err="1" smtClean="0">
                <a:solidFill>
                  <a:schemeClr val="tx1"/>
                </a:solidFill>
                <a:latin typeface="Book Antiqua" pitchFamily="18" charset="0"/>
              </a:rPr>
              <a:t>Gavagna</a:t>
            </a:r>
            <a:endParaRPr lang="it-IT" sz="2000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algn="l"/>
            <a:r>
              <a:rPr lang="it-IT" sz="2000" dirty="0" smtClean="0">
                <a:solidFill>
                  <a:schemeClr val="tx1"/>
                </a:solidFill>
                <a:latin typeface="Book Antiqua" pitchFamily="18" charset="0"/>
              </a:rPr>
              <a:t>Università di Salerno</a:t>
            </a:r>
            <a:endParaRPr lang="it-IT" sz="2000" dirty="0">
              <a:solidFill>
                <a:schemeClr val="tx1"/>
              </a:solidFill>
              <a:latin typeface="Book Antiqua" pitchFamily="18" charset="0"/>
            </a:endParaRPr>
          </a:p>
        </p:txBody>
      </p:sp>
      <p:pic>
        <p:nvPicPr>
          <p:cNvPr id="1026" name="Picture 2" descr="C:\Users\pc\Desktop\ipad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5529600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0301"/>
            <a:ext cx="1646237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564904"/>
            <a:ext cx="1407144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980008"/>
            <a:ext cx="1511300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565" y="5010727"/>
            <a:ext cx="1298575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163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Piero della Francesca</a:t>
            </a:r>
            <a:b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it-IT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Trattato d’abaco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it-IT" dirty="0" smtClean="0">
                <a:latin typeface="Book Antiqua" pitchFamily="18" charset="0"/>
              </a:rPr>
              <a:t>Et i composti sono quando i censi e le cose sono</a:t>
            </a:r>
          </a:p>
          <a:p>
            <a:pPr marL="0" indent="0">
              <a:buNone/>
            </a:pPr>
            <a:r>
              <a:rPr lang="it-IT" dirty="0" smtClean="0">
                <a:latin typeface="Book Antiqua" pitchFamily="18" charset="0"/>
              </a:rPr>
              <a:t> equali a li numeri [4], et quando i censi e i numeri sono equali a le cose [5] , et quando il censo equale a le cose e al numero [6].</a:t>
            </a:r>
          </a:p>
          <a:p>
            <a:pPr marL="0" indent="0">
              <a:buNone/>
            </a:pPr>
            <a:r>
              <a:rPr lang="it-IT" dirty="0" smtClean="0">
                <a:latin typeface="Book Antiqua" pitchFamily="18" charset="0"/>
              </a:rPr>
              <a:t>Quando i censi e le cose sono equali al numero se </a:t>
            </a:r>
            <a:r>
              <a:rPr lang="it-IT" dirty="0" err="1" smtClean="0">
                <a:latin typeface="Book Antiqua" pitchFamily="18" charset="0"/>
              </a:rPr>
              <a:t>vole</a:t>
            </a:r>
            <a:r>
              <a:rPr lang="it-IT" dirty="0" smtClean="0">
                <a:latin typeface="Book Antiqua" pitchFamily="18" charset="0"/>
              </a:rPr>
              <a:t> recare a un censo, et </a:t>
            </a:r>
            <a:r>
              <a:rPr lang="it-IT" dirty="0" err="1" smtClean="0">
                <a:latin typeface="Book Antiqua" pitchFamily="18" charset="0"/>
              </a:rPr>
              <a:t>demeççare</a:t>
            </a:r>
            <a:r>
              <a:rPr lang="it-IT" dirty="0" smtClean="0">
                <a:latin typeface="Book Antiqua" pitchFamily="18" charset="0"/>
              </a:rPr>
              <a:t> le cose et moltiplicare in sé, e quello che fa </a:t>
            </a:r>
            <a:r>
              <a:rPr lang="it-IT" dirty="0" err="1" smtClean="0">
                <a:latin typeface="Book Antiqua" pitchFamily="18" charset="0"/>
              </a:rPr>
              <a:t>ponare</a:t>
            </a:r>
            <a:r>
              <a:rPr lang="it-IT" dirty="0" smtClean="0">
                <a:latin typeface="Book Antiqua" pitchFamily="18" charset="0"/>
              </a:rPr>
              <a:t> sopra il numero; e la radici de la somma meno il </a:t>
            </a:r>
            <a:r>
              <a:rPr lang="it-IT" dirty="0" err="1" smtClean="0">
                <a:latin typeface="Book Antiqua" pitchFamily="18" charset="0"/>
              </a:rPr>
              <a:t>dimeççamento</a:t>
            </a:r>
            <a:r>
              <a:rPr lang="it-IT" dirty="0" smtClean="0">
                <a:latin typeface="Book Antiqua" pitchFamily="18" charset="0"/>
              </a:rPr>
              <a:t> de le cose vale la cosa [4a].</a:t>
            </a:r>
          </a:p>
          <a:p>
            <a:pPr marL="0" indent="0">
              <a:buNone/>
            </a:pPr>
            <a:r>
              <a:rPr lang="it-IT" dirty="0" smtClean="0">
                <a:latin typeface="Book Antiqua" pitchFamily="18" charset="0"/>
              </a:rPr>
              <a:t>Quando i censi e numeri sono equali a le cose, se </a:t>
            </a:r>
            <a:r>
              <a:rPr lang="it-IT" dirty="0" err="1" smtClean="0">
                <a:latin typeface="Book Antiqua" pitchFamily="18" charset="0"/>
              </a:rPr>
              <a:t>vole</a:t>
            </a:r>
            <a:r>
              <a:rPr lang="it-IT" dirty="0" smtClean="0">
                <a:latin typeface="Book Antiqua" pitchFamily="18" charset="0"/>
              </a:rPr>
              <a:t> recare a un censo, e </a:t>
            </a:r>
            <a:r>
              <a:rPr lang="it-IT" dirty="0" err="1" smtClean="0">
                <a:latin typeface="Book Antiqua" pitchFamily="18" charset="0"/>
              </a:rPr>
              <a:t>demeççare</a:t>
            </a:r>
            <a:r>
              <a:rPr lang="it-IT" dirty="0" smtClean="0">
                <a:latin typeface="Book Antiqua" pitchFamily="18" charset="0"/>
              </a:rPr>
              <a:t> le cose e moltiplicare in sé e trarne il numero: et la radici del rimanente meno del </a:t>
            </a:r>
            <a:r>
              <a:rPr lang="it-IT" dirty="0" err="1" smtClean="0">
                <a:latin typeface="Book Antiqua" pitchFamily="18" charset="0"/>
              </a:rPr>
              <a:t>dimeççamento</a:t>
            </a:r>
            <a:r>
              <a:rPr lang="it-IT" dirty="0" smtClean="0">
                <a:latin typeface="Book Antiqua" pitchFamily="18" charset="0"/>
              </a:rPr>
              <a:t> de le cose vale la cosa [5a].</a:t>
            </a:r>
          </a:p>
          <a:p>
            <a:pPr marL="0" indent="0">
              <a:buNone/>
            </a:pPr>
            <a:r>
              <a:rPr lang="it-IT" dirty="0" smtClean="0">
                <a:latin typeface="Book Antiqua" pitchFamily="18" charset="0"/>
              </a:rPr>
              <a:t>E quando i censi sono equali a le cose e al numero, se </a:t>
            </a:r>
            <a:r>
              <a:rPr lang="it-IT" dirty="0" err="1" smtClean="0">
                <a:latin typeface="Book Antiqua" pitchFamily="18" charset="0"/>
              </a:rPr>
              <a:t>dèi</a:t>
            </a:r>
            <a:r>
              <a:rPr lang="it-IT" dirty="0" smtClean="0">
                <a:latin typeface="Book Antiqua" pitchFamily="18" charset="0"/>
              </a:rPr>
              <a:t> recare a un censo, et </a:t>
            </a:r>
            <a:r>
              <a:rPr lang="it-IT" dirty="0" err="1" smtClean="0">
                <a:latin typeface="Book Antiqua" pitchFamily="18" charset="0"/>
              </a:rPr>
              <a:t>demeççare</a:t>
            </a:r>
            <a:r>
              <a:rPr lang="it-IT" dirty="0" smtClean="0">
                <a:latin typeface="Book Antiqua" pitchFamily="18" charset="0"/>
              </a:rPr>
              <a:t> le cose, moltiplicare in sé e </a:t>
            </a:r>
            <a:r>
              <a:rPr lang="it-IT" dirty="0" err="1" smtClean="0">
                <a:latin typeface="Book Antiqua" pitchFamily="18" charset="0"/>
              </a:rPr>
              <a:t>ponare</a:t>
            </a:r>
            <a:r>
              <a:rPr lang="it-IT" dirty="0" smtClean="0">
                <a:latin typeface="Book Antiqua" pitchFamily="18" charset="0"/>
              </a:rPr>
              <a:t> sopra il numero; e la radici de la summa più de </a:t>
            </a:r>
            <a:r>
              <a:rPr lang="it-IT" dirty="0" err="1" smtClean="0">
                <a:latin typeface="Book Antiqua" pitchFamily="18" charset="0"/>
              </a:rPr>
              <a:t>dimeççamento</a:t>
            </a:r>
            <a:r>
              <a:rPr lang="it-IT" dirty="0" smtClean="0">
                <a:latin typeface="Book Antiqua" pitchFamily="18" charset="0"/>
              </a:rPr>
              <a:t> de le cose vale la cosa [6a].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16632"/>
            <a:ext cx="1437570" cy="19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371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olo 3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pPr/>
                <a:r>
                  <a:rPr lang="it-IT" sz="4000" b="1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ook Antiqua" pitchFamily="18" charset="0"/>
                  </a:rPr>
                  <a:t>Censi e cose uguale a numero</a:t>
                </a:r>
                <a:r>
                  <a:rPr lang="it-IT" sz="3200" b="1" i="1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/>
                  </a:rPr>
                  <a:t/>
                </a:r>
                <a:br>
                  <a:rPr lang="it-IT" sz="3200" b="1" i="1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3200" b="1" i="1" smtClean="0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it-IT" sz="3200" b="1" i="1" smtClean="0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𝒂𝒙</m:t>
                          </m:r>
                        </m:e>
                        <m:sup>
                          <m:r>
                            <a:rPr lang="it-IT" sz="3200" b="1" i="1" smtClean="0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𝟐</m:t>
                          </m:r>
                        </m:sup>
                      </m:sSup>
                      <m:r>
                        <a:rPr lang="it-IT" sz="32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+</m:t>
                      </m:r>
                      <m:r>
                        <a:rPr lang="it-IT" sz="32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𝒃𝒙</m:t>
                      </m:r>
                      <m:r>
                        <a:rPr lang="it-IT" sz="32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  <m:r>
                        <a:rPr lang="it-IT" sz="32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𝒄</m:t>
                      </m:r>
                      <m:r>
                        <a:rPr lang="it-IT" sz="32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it-IT" sz="32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 Antiqua" pitchFamily="18" charset="0"/>
                </a:endParaRPr>
              </a:p>
            </p:txBody>
          </p:sp>
        </mc:Choice>
        <mc:Fallback xmlns="">
          <p:sp>
            <p:nvSpPr>
              <p:cNvPr id="4" name="Titolo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t="-58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egnaposto contenuto 4"/>
          <p:cNvSpPr>
            <a:spLocks noGrp="1"/>
          </p:cNvSpPr>
          <p:nvPr>
            <p:ph sz="half" idx="1"/>
          </p:nvPr>
        </p:nvSpPr>
        <p:spPr>
          <a:ln w="12700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b="1" dirty="0">
                <a:solidFill>
                  <a:srgbClr val="C00000"/>
                </a:solidFill>
                <a:latin typeface="Book Antiqua" pitchFamily="18" charset="0"/>
              </a:rPr>
              <a:t>Quando i censi e le cose sono equali al </a:t>
            </a:r>
            <a:r>
              <a:rPr lang="it-IT" b="1" dirty="0" smtClean="0">
                <a:solidFill>
                  <a:srgbClr val="C00000"/>
                </a:solidFill>
                <a:latin typeface="Book Antiqua" pitchFamily="18" charset="0"/>
              </a:rPr>
              <a:t>nu-mero </a:t>
            </a:r>
            <a:r>
              <a:rPr lang="it-IT" b="1" dirty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se </a:t>
            </a:r>
            <a:r>
              <a:rPr lang="it-IT" b="1" dirty="0" err="1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vole</a:t>
            </a:r>
            <a:r>
              <a:rPr lang="it-IT" b="1" dirty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 recare a un censo</a:t>
            </a:r>
            <a:r>
              <a:rPr lang="it-IT" dirty="0">
                <a:latin typeface="Book Antiqua" pitchFamily="18" charset="0"/>
              </a:rPr>
              <a:t>, 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et </a:t>
            </a:r>
            <a:r>
              <a:rPr lang="it-IT" b="1" dirty="0" err="1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demeççare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 le cose et moltiplicare in sé, e quello che fa </a:t>
            </a:r>
            <a:r>
              <a:rPr lang="it-IT" b="1" dirty="0" err="1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ponare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 sopra il numero</a:t>
            </a:r>
            <a:r>
              <a:rPr lang="it-IT" dirty="0">
                <a:latin typeface="Book Antiqua" pitchFamily="18" charset="0"/>
              </a:rPr>
              <a:t>; e la radici de la somma meno il </a:t>
            </a:r>
            <a:r>
              <a:rPr lang="it-IT" dirty="0" err="1">
                <a:latin typeface="Book Antiqua" pitchFamily="18" charset="0"/>
              </a:rPr>
              <a:t>dimeççamento</a:t>
            </a:r>
            <a:r>
              <a:rPr lang="it-IT" dirty="0">
                <a:latin typeface="Book Antiqua" pitchFamily="18" charset="0"/>
              </a:rPr>
              <a:t> de le cose vale la cosa [4a].</a:t>
            </a:r>
          </a:p>
          <a:p>
            <a:pPr marL="0" indent="0">
              <a:buNone/>
            </a:pP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Segnaposto contenuto 5"/>
              <p:cNvSpPr>
                <a:spLocks noGrp="1"/>
              </p:cNvSpPr>
              <p:nvPr>
                <p:ph sz="half" idx="2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it-IT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𝒂𝒙</m:t>
                          </m:r>
                        </m:e>
                        <m:sup>
                          <m:r>
                            <a:rPr lang="it-IT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</m:sSup>
                      <m:r>
                        <a:rPr lang="it-IT" b="1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+</m:t>
                      </m:r>
                      <m:r>
                        <a:rPr lang="it-IT" b="1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𝒃𝒙</m:t>
                      </m:r>
                      <m:r>
                        <a:rPr lang="it-IT" b="1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=</m:t>
                      </m:r>
                      <m:r>
                        <a:rPr lang="it-IT" b="1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𝒄</m:t>
                      </m:r>
                    </m:oMath>
                  </m:oMathPara>
                </a14:m>
                <a:endParaRPr lang="it-IT" b="1" dirty="0" smtClean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it-IT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𝒙</m:t>
                          </m:r>
                        </m:e>
                        <m:sup>
                          <m:r>
                            <a:rPr lang="it-IT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</m:sSup>
                      <m:r>
                        <a:rPr lang="it-IT" b="1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/>
                        </a:rPr>
                        <m:t>+ </m:t>
                      </m:r>
                      <m:f>
                        <m:fPr>
                          <m:ctrlPr>
                            <a:rPr lang="it-IT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it-IT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𝒃</m:t>
                          </m:r>
                        </m:num>
                        <m:den>
                          <m:r>
                            <a:rPr lang="it-IT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𝒂</m:t>
                          </m:r>
                        </m:den>
                      </m:f>
                      <m:r>
                        <a:rPr lang="it-IT" b="1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/>
                        </a:rPr>
                        <m:t> </m:t>
                      </m:r>
                      <m:r>
                        <a:rPr lang="it-IT" b="1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/>
                        </a:rPr>
                        <m:t>𝒙</m:t>
                      </m:r>
                      <m:r>
                        <a:rPr lang="it-IT" b="1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it-IT" b="1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it-IT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𝒄</m:t>
                          </m:r>
                        </m:num>
                        <m:den>
                          <m:r>
                            <a:rPr lang="it-IT" b="1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𝒂</m:t>
                          </m:r>
                        </m:den>
                      </m:f>
                    </m:oMath>
                  </m:oMathPara>
                </a14:m>
                <a:endParaRPr lang="it-IT" b="1" dirty="0" smtClean="0">
                  <a:solidFill>
                    <a:schemeClr val="accent3">
                      <a:lumMod val="5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it-IT" b="1" dirty="0" smtClean="0">
                  <a:solidFill>
                    <a:schemeClr val="accent3">
                      <a:lumMod val="50000"/>
                    </a:schemeClr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1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b="1" i="1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b="1" i="1" smtClean="0">
                                      <a:solidFill>
                                        <a:schemeClr val="tx2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it-IT" b="1" i="1" smtClean="0">
                                      <a:solidFill>
                                        <a:schemeClr val="tx2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</a:rPr>
                                    <m:t>𝒃</m:t>
                                  </m:r>
                                </m:num>
                                <m:den>
                                  <m:r>
                                    <a:rPr lang="it-IT" b="1" i="1" smtClean="0">
                                      <a:solidFill>
                                        <a:schemeClr val="tx2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</a:rPr>
                                    <m:t>𝟐</m:t>
                                  </m:r>
                                  <m:r>
                                    <a:rPr lang="it-IT" b="1" i="1" smtClean="0">
                                      <a:solidFill>
                                        <a:schemeClr val="tx2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</a:rPr>
                                    <m:t>𝒂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b="1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</m:sSup>
                      <m:r>
                        <a:rPr lang="it-IT" b="1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it-IT" b="1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it-IT" b="1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𝒄</m:t>
                          </m:r>
                        </m:num>
                        <m:den>
                          <m:r>
                            <a:rPr lang="it-IT" b="1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𝒂</m:t>
                          </m:r>
                        </m:den>
                      </m:f>
                    </m:oMath>
                  </m:oMathPara>
                </a14:m>
                <a:endParaRPr lang="it-IT" b="1" dirty="0" smtClean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/>
                        </a:rPr>
                        <m:t>𝑥</m:t>
                      </m:r>
                      <m:r>
                        <a:rPr lang="it-IT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i="1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t-IT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i="1">
                                          <a:latin typeface="Cambria Math"/>
                                        </a:rPr>
                                        <m:t>𝑏</m:t>
                                      </m:r>
                                    </m:num>
                                    <m:den>
                                      <m:r>
                                        <a:rPr lang="it-IT" i="1">
                                          <a:latin typeface="Cambria Math"/>
                                        </a:rPr>
                                        <m:t>2</m:t>
                                      </m:r>
                                      <m:r>
                                        <a:rPr lang="it-IT" i="1">
                                          <a:latin typeface="Cambria Math"/>
                                        </a:rPr>
                                        <m:t>𝑎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it-IT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it-IT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latin typeface="Cambria Math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it-IT" b="0" i="1" smtClean="0">
                                  <a:latin typeface="Cambria Math"/>
                                </a:rPr>
                                <m:t>𝑎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it-IT" dirty="0"/>
                            <m:t> </m:t>
                          </m:r>
                          <m:r>
                            <a:rPr lang="it-IT" b="0" i="1" dirty="0" smtClean="0">
                              <a:latin typeface="Cambria Math"/>
                            </a:rPr>
                            <m:t> </m:t>
                          </m:r>
                        </m:e>
                      </m:rad>
                      <m:r>
                        <a:rPr lang="it-IT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it-IT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/>
                            </a:rPr>
                            <m:t>𝑏</m:t>
                          </m:r>
                        </m:num>
                        <m:den>
                          <m:r>
                            <a:rPr lang="it-IT" b="0" i="1" smtClean="0">
                              <a:latin typeface="Cambria Math"/>
                            </a:rPr>
                            <m:t>2</m:t>
                          </m:r>
                          <m:r>
                            <a:rPr lang="it-IT" b="0" i="1" smtClean="0">
                              <a:latin typeface="Cambria Math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6" name="Segnaposto contenuto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366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it-IT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/>
            </a:r>
            <a:br>
              <a:rPr lang="it-IT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it-IT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Problemi dell’algebra rinascimentale</a:t>
            </a:r>
            <a:br>
              <a:rPr lang="it-IT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 smtClean="0">
                <a:latin typeface="Book Antiqua" pitchFamily="18" charset="0"/>
              </a:rPr>
              <a:t>Cardano, </a:t>
            </a:r>
            <a:r>
              <a:rPr lang="it-IT" sz="2000" i="1" dirty="0" err="1" smtClean="0">
                <a:latin typeface="Book Antiqua" pitchFamily="18" charset="0"/>
              </a:rPr>
              <a:t>Practica</a:t>
            </a:r>
            <a:r>
              <a:rPr lang="it-IT" sz="2000" i="1" dirty="0" smtClean="0">
                <a:latin typeface="Book Antiqua" pitchFamily="18" charset="0"/>
              </a:rPr>
              <a:t> </a:t>
            </a:r>
            <a:r>
              <a:rPr lang="it-IT" sz="2000" i="1" dirty="0" err="1" smtClean="0">
                <a:latin typeface="Book Antiqua" pitchFamily="18" charset="0"/>
              </a:rPr>
              <a:t>arithmeticae</a:t>
            </a:r>
            <a:endParaRPr lang="it-IT" sz="2000" i="1" dirty="0" smtClean="0">
              <a:latin typeface="Book Antiqua" pitchFamily="18" charset="0"/>
            </a:endParaRPr>
          </a:p>
          <a:p>
            <a:pPr marL="0" indent="0">
              <a:buNone/>
            </a:pPr>
            <a:endParaRPr lang="it-IT" sz="2000" i="1" dirty="0"/>
          </a:p>
          <a:p>
            <a:pPr marL="0" indent="0">
              <a:buNone/>
            </a:pPr>
            <a:endParaRPr lang="it-IT" sz="2000" i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32855"/>
            <a:ext cx="4292222" cy="38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egnaposto contenuto 4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31969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 smtClean="0">
                <a:latin typeface="Book Antiqua" pitchFamily="18" charset="0"/>
              </a:rPr>
              <a:t>M.° Dardi, </a:t>
            </a:r>
            <a:r>
              <a:rPr lang="it-IT" sz="2000" i="1" dirty="0" err="1" smtClean="0">
                <a:latin typeface="Book Antiqua" pitchFamily="18" charset="0"/>
              </a:rPr>
              <a:t>Aliabraa</a:t>
            </a:r>
            <a:r>
              <a:rPr lang="it-IT" sz="2000" i="1" dirty="0" smtClean="0">
                <a:latin typeface="Book Antiqua" pitchFamily="18" charset="0"/>
              </a:rPr>
              <a:t> </a:t>
            </a:r>
            <a:r>
              <a:rPr lang="it-IT" sz="2000" i="1" dirty="0" err="1" smtClean="0">
                <a:latin typeface="Book Antiqua" pitchFamily="18" charset="0"/>
              </a:rPr>
              <a:t>argibra</a:t>
            </a:r>
            <a:endParaRPr lang="it-IT" sz="2000" i="1" dirty="0" smtClean="0">
              <a:latin typeface="Book Antiqua" pitchFamily="18" charset="0"/>
            </a:endParaRPr>
          </a:p>
          <a:p>
            <a:pPr marL="0" indent="0">
              <a:buNone/>
            </a:pPr>
            <a:endParaRPr lang="it-IT" sz="2000" i="1" dirty="0"/>
          </a:p>
          <a:p>
            <a:pPr marL="0" indent="0">
              <a:buNone/>
            </a:pPr>
            <a:endParaRPr lang="it-IT" sz="2000" i="1" dirty="0" smtClean="0"/>
          </a:p>
          <a:p>
            <a:pPr marL="0" indent="0">
              <a:buNone/>
            </a:pPr>
            <a:endParaRPr lang="it-IT" sz="2000" i="1" dirty="0"/>
          </a:p>
          <a:p>
            <a:pPr marL="0" indent="0">
              <a:buNone/>
            </a:pPr>
            <a:endParaRPr lang="it-IT" sz="2000" i="1" dirty="0" smtClean="0"/>
          </a:p>
          <a:p>
            <a:pPr marL="0" indent="0">
              <a:buNone/>
            </a:pPr>
            <a:endParaRPr lang="it-IT" sz="2000" i="1" dirty="0"/>
          </a:p>
          <a:p>
            <a:pPr marL="0" indent="0">
              <a:buNone/>
            </a:pPr>
            <a:endParaRPr lang="it-IT" sz="2000" i="1" dirty="0" smtClean="0"/>
          </a:p>
          <a:p>
            <a:pPr marL="0" indent="0">
              <a:buNone/>
            </a:pPr>
            <a:endParaRPr lang="it-IT" sz="2000" i="1" dirty="0"/>
          </a:p>
          <a:p>
            <a:pPr marL="0" indent="0">
              <a:buNone/>
            </a:pPr>
            <a:endParaRPr lang="it-IT" sz="2000" i="1" dirty="0" smtClean="0"/>
          </a:p>
          <a:p>
            <a:pPr marL="0" indent="0">
              <a:buNone/>
            </a:pPr>
            <a:endParaRPr lang="it-IT" sz="2000" i="1" dirty="0"/>
          </a:p>
          <a:p>
            <a:pPr marL="0" indent="0">
              <a:buNone/>
            </a:pPr>
            <a:endParaRPr lang="it-IT" sz="2000" i="1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193" y="2156194"/>
            <a:ext cx="3686175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220072" y="5157192"/>
            <a:ext cx="3456384" cy="120032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Book Antiqua" pitchFamily="18" charset="0"/>
              </a:rPr>
              <a:t>R. Capriglione, </a:t>
            </a:r>
            <a:r>
              <a:rPr lang="it-IT" i="1" dirty="0" smtClean="0">
                <a:latin typeface="Book Antiqua" pitchFamily="18" charset="0"/>
              </a:rPr>
              <a:t>Un percorso storico-didattico per l’insegnamento dell’algebra, </a:t>
            </a:r>
          </a:p>
          <a:p>
            <a:r>
              <a:rPr lang="it-IT" dirty="0" smtClean="0">
                <a:latin typeface="Book Antiqua" pitchFamily="18" charset="0"/>
              </a:rPr>
              <a:t>Tesi di Laurea</a:t>
            </a:r>
            <a:endParaRPr lang="it-IT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03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 fontScale="90000"/>
          </a:bodyPr>
          <a:lstStyle/>
          <a:p>
            <a:pPr algn="l"/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/>
            </a:r>
            <a:b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Giuseppe Unicorno  </a:t>
            </a:r>
            <a:r>
              <a:rPr lang="it-IT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(Bergamo, 1523-1610)</a:t>
            </a:r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/>
            </a:r>
            <a:b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De l’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arithmetica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universale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, 1598</a:t>
            </a:r>
            <a:b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4008" y="1412776"/>
            <a:ext cx="4038600" cy="446449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it-IT" dirty="0" smtClean="0">
                <a:latin typeface="Book Antiqua" pitchFamily="18" charset="0"/>
              </a:rPr>
              <a:t>Uno fa </a:t>
            </a:r>
            <a:r>
              <a:rPr lang="it-IT" dirty="0" err="1" smtClean="0">
                <a:latin typeface="Book Antiqua" pitchFamily="18" charset="0"/>
              </a:rPr>
              <a:t>doi</a:t>
            </a:r>
            <a:r>
              <a:rPr lang="it-IT" dirty="0" smtClean="0">
                <a:latin typeface="Book Antiqua" pitchFamily="18" charset="0"/>
              </a:rPr>
              <a:t> viaggi, al primo guadagnò la radice del suo capitale, al secondo guadagnò alla ragion del primo &amp; al fine si trovò con ducati 25; </a:t>
            </a:r>
            <a:r>
              <a:rPr lang="it-IT" dirty="0" err="1" smtClean="0">
                <a:latin typeface="Book Antiqua" pitchFamily="18" charset="0"/>
              </a:rPr>
              <a:t>dimando</a:t>
            </a:r>
            <a:r>
              <a:rPr lang="it-IT" dirty="0" smtClean="0">
                <a:latin typeface="Book Antiqua" pitchFamily="18" charset="0"/>
              </a:rPr>
              <a:t> con quanti ducati se partì da prima. Poni </a:t>
            </a:r>
            <a:r>
              <a:rPr lang="it-IT" dirty="0" err="1" smtClean="0">
                <a:latin typeface="Book Antiqua" pitchFamily="18" charset="0"/>
              </a:rPr>
              <a:t>che’l</a:t>
            </a:r>
            <a:r>
              <a:rPr lang="it-IT" dirty="0" smtClean="0">
                <a:latin typeface="Book Antiqua" pitchFamily="18" charset="0"/>
              </a:rPr>
              <a:t> se partisse con 1 </a:t>
            </a:r>
            <a:r>
              <a:rPr lang="it-IT" dirty="0" err="1" smtClean="0">
                <a:latin typeface="Book Antiqua" pitchFamily="18" charset="0"/>
              </a:rPr>
              <a:t>cen</a:t>
            </a:r>
            <a:r>
              <a:rPr lang="it-IT" dirty="0" smtClean="0">
                <a:latin typeface="Book Antiqua" pitchFamily="18" charset="0"/>
              </a:rPr>
              <a:t>. de </a:t>
            </a:r>
            <a:r>
              <a:rPr lang="it-IT" dirty="0" err="1" smtClean="0">
                <a:latin typeface="Book Antiqua" pitchFamily="18" charset="0"/>
              </a:rPr>
              <a:t>duc</a:t>
            </a:r>
            <a:r>
              <a:rPr lang="it-IT" dirty="0" smtClean="0">
                <a:latin typeface="Book Antiqua" pitchFamily="18" charset="0"/>
              </a:rPr>
              <a:t>. </a:t>
            </a:r>
            <a:r>
              <a:rPr lang="it-IT" dirty="0" err="1">
                <a:latin typeface="Book Antiqua" pitchFamily="18" charset="0"/>
              </a:rPr>
              <a:t>a</a:t>
            </a:r>
            <a:r>
              <a:rPr lang="it-IT" dirty="0" err="1" smtClean="0">
                <a:latin typeface="Book Antiqua" pitchFamily="18" charset="0"/>
              </a:rPr>
              <a:t>donque</a:t>
            </a:r>
            <a:r>
              <a:rPr lang="it-IT" dirty="0" smtClean="0">
                <a:latin typeface="Book Antiqua" pitchFamily="18" charset="0"/>
              </a:rPr>
              <a:t> il suo guadagno </a:t>
            </a:r>
            <a:r>
              <a:rPr lang="it-IT" dirty="0" err="1" smtClean="0">
                <a:latin typeface="Book Antiqua" pitchFamily="18" charset="0"/>
              </a:rPr>
              <a:t>fù</a:t>
            </a:r>
            <a:r>
              <a:rPr lang="it-IT" dirty="0" smtClean="0">
                <a:latin typeface="Book Antiqua" pitchFamily="18" charset="0"/>
              </a:rPr>
              <a:t> 1 co. Onde dirai per trovar l’altro capitale, se 1 </a:t>
            </a:r>
            <a:r>
              <a:rPr lang="it-IT" dirty="0" err="1" smtClean="0">
                <a:latin typeface="Book Antiqua" pitchFamily="18" charset="0"/>
              </a:rPr>
              <a:t>cen</a:t>
            </a:r>
            <a:r>
              <a:rPr lang="it-IT" dirty="0" smtClean="0">
                <a:latin typeface="Book Antiqua" pitchFamily="18" charset="0"/>
              </a:rPr>
              <a:t>. mi da 1 </a:t>
            </a:r>
            <a:r>
              <a:rPr lang="it-IT" dirty="0" err="1" smtClean="0">
                <a:latin typeface="Book Antiqua" pitchFamily="18" charset="0"/>
              </a:rPr>
              <a:t>cen</a:t>
            </a:r>
            <a:r>
              <a:rPr lang="it-IT" dirty="0" smtClean="0">
                <a:latin typeface="Book Antiqua" pitchFamily="18" charset="0"/>
              </a:rPr>
              <a:t>. p. 1 co. che mi darà  1 ce. p. 1 co.? </a:t>
            </a:r>
            <a:r>
              <a:rPr lang="it-IT" dirty="0" err="1" smtClean="0">
                <a:latin typeface="Book Antiqua" pitchFamily="18" charset="0"/>
              </a:rPr>
              <a:t>Multiplica</a:t>
            </a:r>
            <a:r>
              <a:rPr lang="it-IT" dirty="0" smtClean="0">
                <a:latin typeface="Book Antiqua" pitchFamily="18" charset="0"/>
              </a:rPr>
              <a:t> la seconda nella terza sarà 1 </a:t>
            </a:r>
            <a:r>
              <a:rPr lang="it-IT" dirty="0" err="1" smtClean="0">
                <a:latin typeface="Book Antiqua" pitchFamily="18" charset="0"/>
              </a:rPr>
              <a:t>ce.ce</a:t>
            </a:r>
            <a:r>
              <a:rPr lang="it-IT" dirty="0" smtClean="0">
                <a:latin typeface="Book Antiqua" pitchFamily="18" charset="0"/>
              </a:rPr>
              <a:t>. p. 2 cu. p. 1 ce. da partir p. 1 ce. </a:t>
            </a:r>
            <a:r>
              <a:rPr lang="it-IT" dirty="0" err="1">
                <a:latin typeface="Book Antiqua" pitchFamily="18" charset="0"/>
              </a:rPr>
              <a:t>a</a:t>
            </a:r>
            <a:r>
              <a:rPr lang="it-IT" dirty="0" err="1" smtClean="0">
                <a:latin typeface="Book Antiqua" pitchFamily="18" charset="0"/>
              </a:rPr>
              <a:t>donque</a:t>
            </a:r>
            <a:r>
              <a:rPr lang="it-IT" dirty="0" smtClean="0">
                <a:latin typeface="Book Antiqua" pitchFamily="18" charset="0"/>
              </a:rPr>
              <a:t> </a:t>
            </a:r>
            <a:r>
              <a:rPr lang="it-IT" dirty="0" err="1" smtClean="0">
                <a:latin typeface="Book Antiqua" pitchFamily="18" charset="0"/>
              </a:rPr>
              <a:t>averai</a:t>
            </a:r>
            <a:r>
              <a:rPr lang="it-IT" dirty="0" smtClean="0">
                <a:latin typeface="Book Antiqua" pitchFamily="18" charset="0"/>
              </a:rPr>
              <a:t>….. (p. 660)</a:t>
            </a:r>
          </a:p>
          <a:p>
            <a:pPr marL="0" indent="0">
              <a:buNone/>
            </a:pPr>
            <a:endParaRPr lang="it-IT" dirty="0">
              <a:latin typeface="Book Antiqua" pitchFamily="18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3635784" cy="49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66" y="1412776"/>
            <a:ext cx="4087117" cy="53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716016" y="6086404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http</a:t>
            </a:r>
            <a:r>
              <a:rPr lang="it-IT" b="1" dirty="0"/>
              <a:t>://bibdig.museogalileo.it/rd/bd</a:t>
            </a:r>
          </a:p>
        </p:txBody>
      </p:sp>
    </p:spTree>
    <p:extLst>
      <p:ext uri="{BB962C8B-B14F-4D97-AF65-F5344CB8AC3E}">
        <p14:creationId xmlns:p14="http://schemas.microsoft.com/office/powerpoint/2010/main" val="367990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Girolamo Cardano</a:t>
            </a:r>
            <a:b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it-IT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Ars magna (1545)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dirty="0" smtClean="0">
              <a:latin typeface="Book Antiqua" pitchFamily="18" charset="0"/>
            </a:endParaRPr>
          </a:p>
          <a:p>
            <a:pPr marL="0" indent="0">
              <a:buNone/>
            </a:pPr>
            <a:r>
              <a:rPr lang="it-IT" dirty="0" err="1" smtClean="0">
                <a:latin typeface="Book Antiqua" pitchFamily="18" charset="0"/>
              </a:rPr>
              <a:t>Secundum</a:t>
            </a:r>
            <a:r>
              <a:rPr lang="it-IT" dirty="0" smtClean="0">
                <a:latin typeface="Book Antiqua" pitchFamily="18" charset="0"/>
              </a:rPr>
              <a:t> </a:t>
            </a:r>
            <a:r>
              <a:rPr lang="it-IT" dirty="0" err="1" smtClean="0">
                <a:latin typeface="Book Antiqua" pitchFamily="18" charset="0"/>
              </a:rPr>
              <a:t>haec</a:t>
            </a:r>
            <a:r>
              <a:rPr lang="it-IT" dirty="0" smtClean="0">
                <a:latin typeface="Book Antiqua" pitchFamily="18" charset="0"/>
              </a:rPr>
              <a:t> </a:t>
            </a:r>
            <a:r>
              <a:rPr lang="it-IT" dirty="0" err="1" smtClean="0">
                <a:latin typeface="Book Antiqua" pitchFamily="18" charset="0"/>
              </a:rPr>
              <a:t>formabimus</a:t>
            </a:r>
            <a:r>
              <a:rPr lang="it-IT" dirty="0" smtClean="0">
                <a:latin typeface="Book Antiqua" pitchFamily="18" charset="0"/>
              </a:rPr>
              <a:t> </a:t>
            </a:r>
            <a:r>
              <a:rPr lang="it-IT" dirty="0" err="1" smtClean="0">
                <a:latin typeface="Book Antiqua" pitchFamily="18" charset="0"/>
              </a:rPr>
              <a:t>regulas</a:t>
            </a:r>
            <a:r>
              <a:rPr lang="it-IT" dirty="0" smtClean="0">
                <a:latin typeface="Book Antiqua" pitchFamily="18" charset="0"/>
              </a:rPr>
              <a:t> </a:t>
            </a:r>
            <a:r>
              <a:rPr lang="it-IT" dirty="0" err="1" smtClean="0">
                <a:latin typeface="Book Antiqua" pitchFamily="18" charset="0"/>
              </a:rPr>
              <a:t>tres</a:t>
            </a:r>
            <a:r>
              <a:rPr lang="it-IT" dirty="0" smtClean="0">
                <a:latin typeface="Book Antiqua" pitchFamily="18" charset="0"/>
              </a:rPr>
              <a:t>, pro </a:t>
            </a:r>
            <a:r>
              <a:rPr lang="it-IT" dirty="0" err="1" smtClean="0">
                <a:latin typeface="Book Antiqua" pitchFamily="18" charset="0"/>
              </a:rPr>
              <a:t>quarum</a:t>
            </a:r>
            <a:r>
              <a:rPr lang="it-IT" dirty="0" smtClean="0">
                <a:latin typeface="Book Antiqua" pitchFamily="18" charset="0"/>
              </a:rPr>
              <a:t> memoria </a:t>
            </a:r>
            <a:r>
              <a:rPr lang="it-IT" dirty="0" err="1" smtClean="0">
                <a:latin typeface="Book Antiqua" pitchFamily="18" charset="0"/>
              </a:rPr>
              <a:t>subiungemus</a:t>
            </a:r>
            <a:r>
              <a:rPr lang="it-IT" dirty="0" smtClean="0">
                <a:latin typeface="Book Antiqua" pitchFamily="18" charset="0"/>
              </a:rPr>
              <a:t> </a:t>
            </a:r>
            <a:r>
              <a:rPr lang="it-IT" dirty="0" err="1" smtClean="0">
                <a:latin typeface="Book Antiqua" pitchFamily="18" charset="0"/>
              </a:rPr>
              <a:t>carmen</a:t>
            </a:r>
            <a:r>
              <a:rPr lang="it-IT" dirty="0" smtClean="0">
                <a:latin typeface="Book Antiqua" pitchFamily="18" charset="0"/>
              </a:rPr>
              <a:t> hoc</a:t>
            </a:r>
          </a:p>
          <a:p>
            <a:pPr marL="0" indent="0" algn="ctr">
              <a:buNone/>
            </a:pPr>
            <a:r>
              <a:rPr lang="it-IT" sz="36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Querna</a:t>
            </a:r>
            <a:r>
              <a:rPr lang="it-IT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, da bis </a:t>
            </a:r>
          </a:p>
          <a:p>
            <a:pPr marL="0" indent="0" algn="ctr">
              <a:buNone/>
            </a:pPr>
            <a:r>
              <a:rPr lang="it-IT" sz="36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Nuquer</a:t>
            </a:r>
            <a:r>
              <a:rPr lang="it-IT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, </a:t>
            </a:r>
            <a:r>
              <a:rPr lang="it-IT" sz="36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admi</a:t>
            </a:r>
            <a:r>
              <a:rPr lang="it-IT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</a:p>
          <a:p>
            <a:pPr marL="0" indent="0" algn="ctr">
              <a:buNone/>
            </a:pPr>
            <a:r>
              <a:rPr lang="it-IT" sz="36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Requan</a:t>
            </a:r>
            <a:r>
              <a:rPr lang="it-IT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, </a:t>
            </a:r>
            <a:r>
              <a:rPr lang="it-IT" sz="36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m</a:t>
            </a:r>
            <a:r>
              <a:rPr lang="it-IT" sz="36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inue</a:t>
            </a:r>
            <a:r>
              <a:rPr lang="it-IT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dami</a:t>
            </a:r>
            <a:endParaRPr lang="it-IT" sz="3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790" y="620688"/>
            <a:ext cx="1298575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26"/>
            <a:ext cx="1511300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6228184" y="3865627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Cambria Math" pitchFamily="18" charset="0"/>
                <a:ea typeface="Cambria Math" pitchFamily="18" charset="0"/>
              </a:rPr>
              <a:t>x</a:t>
            </a:r>
            <a:r>
              <a:rPr lang="it-IT" sz="2400" b="1" baseline="30000" dirty="0">
                <a:latin typeface="Cambria Math" pitchFamily="18" charset="0"/>
                <a:ea typeface="Cambria Math" pitchFamily="18" charset="0"/>
              </a:rPr>
              <a:t>2</a:t>
            </a:r>
            <a:r>
              <a:rPr lang="it-IT" sz="2400" b="1" dirty="0">
                <a:latin typeface="Cambria Math" pitchFamily="18" charset="0"/>
                <a:ea typeface="Cambria Math" pitchFamily="18" charset="0"/>
              </a:rPr>
              <a:t> = </a:t>
            </a:r>
            <a:r>
              <a:rPr lang="it-IT" sz="2400" b="1" dirty="0" err="1">
                <a:latin typeface="Cambria Math" pitchFamily="18" charset="0"/>
                <a:ea typeface="Cambria Math" pitchFamily="18" charset="0"/>
              </a:rPr>
              <a:t>bx</a:t>
            </a:r>
            <a:r>
              <a:rPr lang="it-IT" sz="2400" b="1" dirty="0">
                <a:latin typeface="Cambria Math" pitchFamily="18" charset="0"/>
                <a:ea typeface="Cambria Math" pitchFamily="18" charset="0"/>
              </a:rPr>
              <a:t> + c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444208" y="4535234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Cambria Math" pitchFamily="18" charset="0"/>
                <a:ea typeface="Cambria Math" pitchFamily="18" charset="0"/>
              </a:rPr>
              <a:t>c = x</a:t>
            </a:r>
            <a:r>
              <a:rPr lang="it-IT" sz="2400" b="1" baseline="30000" dirty="0">
                <a:latin typeface="Cambria Math" pitchFamily="18" charset="0"/>
                <a:ea typeface="Cambria Math" pitchFamily="18" charset="0"/>
              </a:rPr>
              <a:t>2</a:t>
            </a:r>
            <a:r>
              <a:rPr lang="it-IT" sz="2400" b="1" dirty="0">
                <a:latin typeface="Cambria Math" pitchFamily="18" charset="0"/>
                <a:ea typeface="Cambria Math" pitchFamily="18" charset="0"/>
              </a:rPr>
              <a:t> + </a:t>
            </a:r>
            <a:r>
              <a:rPr lang="it-IT" sz="2400" b="1" dirty="0" err="1">
                <a:latin typeface="Cambria Math" pitchFamily="18" charset="0"/>
                <a:ea typeface="Cambria Math" pitchFamily="18" charset="0"/>
              </a:rPr>
              <a:t>bx</a:t>
            </a:r>
            <a:r>
              <a:rPr lang="it-IT" sz="2400" b="1" dirty="0">
                <a:latin typeface="Cambria Math" pitchFamily="18" charset="0"/>
                <a:ea typeface="Cambria Math" pitchFamily="18" charset="0"/>
              </a:rPr>
              <a:t> </a:t>
            </a:r>
            <a:endParaRPr lang="it-IT" sz="24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882962" y="5229200"/>
            <a:ext cx="20162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>
                <a:latin typeface="Cambria Math" pitchFamily="18" charset="0"/>
                <a:ea typeface="Cambria Math" pitchFamily="18" charset="0"/>
              </a:rPr>
              <a:t>bx</a:t>
            </a:r>
            <a:r>
              <a:rPr lang="it-IT" sz="2400" b="1" dirty="0">
                <a:latin typeface="Cambria Math" pitchFamily="18" charset="0"/>
                <a:ea typeface="Cambria Math" pitchFamily="18" charset="0"/>
              </a:rPr>
              <a:t> = x</a:t>
            </a:r>
            <a:r>
              <a:rPr lang="it-IT" sz="2400" b="1" baseline="30000" dirty="0">
                <a:latin typeface="Cambria Math" pitchFamily="18" charset="0"/>
                <a:ea typeface="Cambria Math" pitchFamily="18" charset="0"/>
              </a:rPr>
              <a:t>2</a:t>
            </a:r>
            <a:r>
              <a:rPr lang="it-IT" sz="2400" b="1" dirty="0">
                <a:latin typeface="Cambria Math" pitchFamily="18" charset="0"/>
                <a:ea typeface="Cambria Math" pitchFamily="18" charset="0"/>
              </a:rPr>
              <a:t> + c 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0857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Querna</a:t>
            </a:r>
            <a:r>
              <a:rPr lang="it-IT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, da bis</a:t>
            </a:r>
            <a:endParaRPr lang="it-IT" dirty="0"/>
          </a:p>
        </p:txBody>
      </p:sp>
      <p:sp>
        <p:nvSpPr>
          <p:cNvPr id="5" name="Segnaposto contenuto 4"/>
          <p:cNvSpPr>
            <a:spLocks noGrp="1"/>
          </p:cNvSpPr>
          <p:nvPr>
            <p:ph sz="half" idx="1"/>
          </p:nvPr>
        </p:nvSpPr>
        <p:spPr>
          <a:xfrm>
            <a:off x="467544" y="1592632"/>
            <a:ext cx="4038600" cy="4525963"/>
          </a:xfrm>
          <a:ln w="12700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 smtClean="0">
                <a:latin typeface="Book Antiqua" pitchFamily="18" charset="0"/>
              </a:rPr>
              <a:t>In hoc </a:t>
            </a:r>
            <a:r>
              <a:rPr lang="it-IT" dirty="0" err="1" smtClean="0">
                <a:latin typeface="Book Antiqua" pitchFamily="18" charset="0"/>
              </a:rPr>
              <a:t>Querna</a:t>
            </a:r>
            <a:r>
              <a:rPr lang="it-IT" dirty="0" smtClean="0">
                <a:latin typeface="Book Antiqua" pitchFamily="18" charset="0"/>
              </a:rPr>
              <a:t>, </a:t>
            </a:r>
            <a:r>
              <a:rPr lang="it-IT" dirty="0" err="1" smtClean="0">
                <a:latin typeface="Book Antiqua" pitchFamily="18" charset="0"/>
              </a:rPr>
              <a:t>igitur</a:t>
            </a:r>
            <a:r>
              <a:rPr lang="it-IT" dirty="0" smtClean="0">
                <a:latin typeface="Book Antiqua" pitchFamily="18" charset="0"/>
              </a:rPr>
              <a:t>, </a:t>
            </a:r>
            <a:r>
              <a:rPr lang="it-IT" dirty="0" err="1" smtClean="0">
                <a:latin typeface="Book Antiqua" pitchFamily="18" charset="0"/>
              </a:rPr>
              <a:t>seu</a:t>
            </a:r>
            <a:r>
              <a:rPr lang="it-IT" dirty="0" smtClean="0">
                <a:latin typeface="Book Antiqua" pitchFamily="18" charset="0"/>
              </a:rPr>
              <a:t> </a:t>
            </a:r>
            <a:r>
              <a:rPr lang="it-IT" dirty="0" err="1" smtClean="0">
                <a:latin typeface="Book Antiqua" pitchFamily="18" charset="0"/>
              </a:rPr>
              <a:t>capitulo</a:t>
            </a:r>
            <a:r>
              <a:rPr lang="it-IT" dirty="0" smtClean="0">
                <a:latin typeface="Book Antiqua" pitchFamily="18" charset="0"/>
              </a:rPr>
              <a:t> quadrati </a:t>
            </a:r>
            <a:r>
              <a:rPr lang="it-IT" dirty="0" err="1" smtClean="0">
                <a:latin typeface="Book Antiqua" pitchFamily="18" charset="0"/>
              </a:rPr>
              <a:t>aequalis</a:t>
            </a:r>
            <a:r>
              <a:rPr lang="it-IT" dirty="0" smtClean="0">
                <a:latin typeface="Book Antiqua" pitchFamily="18" charset="0"/>
              </a:rPr>
              <a:t> rebus et numero </a:t>
            </a:r>
            <a:r>
              <a:rPr lang="it-IT" b="1" dirty="0" err="1" smtClean="0">
                <a:solidFill>
                  <a:srgbClr val="C00000"/>
                </a:solidFill>
                <a:latin typeface="Book Antiqua" pitchFamily="18" charset="0"/>
              </a:rPr>
              <a:t>addes</a:t>
            </a:r>
            <a:r>
              <a:rPr lang="it-IT" b="1" dirty="0" smtClean="0">
                <a:solidFill>
                  <a:srgbClr val="C00000"/>
                </a:solidFill>
                <a:latin typeface="Book Antiqua" pitchFamily="18" charset="0"/>
              </a:rPr>
              <a:t> quadrato </a:t>
            </a:r>
            <a:r>
              <a:rPr lang="it-IT" b="1" dirty="0" err="1" smtClean="0">
                <a:solidFill>
                  <a:srgbClr val="C00000"/>
                </a:solidFill>
                <a:latin typeface="Book Antiqua" pitchFamily="18" charset="0"/>
              </a:rPr>
              <a:t>dimidij</a:t>
            </a:r>
            <a:r>
              <a:rPr lang="it-IT" b="1" dirty="0" smtClean="0">
                <a:solidFill>
                  <a:srgbClr val="C00000"/>
                </a:solidFill>
                <a:latin typeface="Book Antiqua" pitchFamily="18" charset="0"/>
              </a:rPr>
              <a:t> rerum </a:t>
            </a:r>
            <a:r>
              <a:rPr lang="it-IT" b="1" dirty="0" err="1" smtClean="0">
                <a:solidFill>
                  <a:srgbClr val="C00000"/>
                </a:solidFill>
                <a:latin typeface="Book Antiqua" pitchFamily="18" charset="0"/>
              </a:rPr>
              <a:t>numerum</a:t>
            </a:r>
            <a:r>
              <a:rPr lang="it-IT" b="1" dirty="0" smtClean="0">
                <a:solidFill>
                  <a:srgbClr val="C00000"/>
                </a:solidFill>
                <a:latin typeface="Book Antiqua" pitchFamily="18" charset="0"/>
              </a:rPr>
              <a:t> </a:t>
            </a:r>
            <a:r>
              <a:rPr lang="it-IT" b="1" dirty="0" err="1" smtClean="0">
                <a:solidFill>
                  <a:srgbClr val="C00000"/>
                </a:solidFill>
                <a:latin typeface="Book Antiqua" pitchFamily="18" charset="0"/>
              </a:rPr>
              <a:t>aequationis</a:t>
            </a:r>
            <a:r>
              <a:rPr lang="it-IT" b="1" dirty="0" smtClean="0">
                <a:solidFill>
                  <a:srgbClr val="C00000"/>
                </a:solidFill>
                <a:latin typeface="Book Antiqua" pitchFamily="18" charset="0"/>
              </a:rPr>
              <a:t> &amp; </a:t>
            </a:r>
            <a:r>
              <a:rPr lang="it-IT" b="1" dirty="0" err="1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totius</a:t>
            </a:r>
            <a:r>
              <a:rPr lang="it-IT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it-IT" b="1" dirty="0" err="1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accipe</a:t>
            </a:r>
            <a:r>
              <a:rPr lang="it-IT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it-IT" b="1" dirty="0" err="1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radicem</a:t>
            </a:r>
            <a:r>
              <a:rPr lang="it-IT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it-IT" b="1" dirty="0" err="1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quadratam</a:t>
            </a:r>
            <a:r>
              <a:rPr lang="it-IT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, cui </a:t>
            </a:r>
            <a:r>
              <a:rPr lang="it-IT" b="1" dirty="0" err="1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adde</a:t>
            </a:r>
            <a:r>
              <a:rPr lang="it-IT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it-IT" b="1" dirty="0" err="1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dimidium</a:t>
            </a:r>
            <a:r>
              <a:rPr lang="it-IT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 numeri rerum &amp; </a:t>
            </a:r>
            <a:r>
              <a:rPr lang="it-IT" b="1" dirty="0" err="1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aggregatum</a:t>
            </a:r>
            <a:r>
              <a:rPr lang="it-IT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 est rei </a:t>
            </a:r>
            <a:r>
              <a:rPr lang="it-IT" b="1" dirty="0" err="1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aestimatio</a:t>
            </a:r>
            <a:r>
              <a:rPr lang="it-IT" dirty="0" smtClean="0">
                <a:latin typeface="Book Antiqua" pitchFamily="18" charset="0"/>
              </a:rPr>
              <a:t>.</a:t>
            </a:r>
            <a:endParaRPr lang="it-IT" dirty="0">
              <a:latin typeface="Book Antiqua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Segnaposto contenuto 5"/>
              <p:cNvSpPr>
                <a:spLocks noGrp="1"/>
              </p:cNvSpPr>
              <p:nvPr>
                <p:ph sz="half" idx="2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 algn="ctr">
                  <a:buNone/>
                </a:pPr>
                <a:r>
                  <a:rPr lang="it-IT" b="1" dirty="0" smtClean="0">
                    <a:latin typeface="Cambria Math" pitchFamily="18" charset="0"/>
                    <a:ea typeface="Cambria Math" pitchFamily="18" charset="0"/>
                  </a:rPr>
                  <a:t>x</a:t>
                </a:r>
                <a:r>
                  <a:rPr lang="it-IT" b="1" baseline="30000" dirty="0" smtClean="0">
                    <a:latin typeface="Cambria Math" pitchFamily="18" charset="0"/>
                    <a:ea typeface="Cambria Math" pitchFamily="18" charset="0"/>
                  </a:rPr>
                  <a:t>2</a:t>
                </a:r>
                <a:r>
                  <a:rPr lang="it-IT" b="1" dirty="0" smtClean="0">
                    <a:latin typeface="Cambria Math" pitchFamily="18" charset="0"/>
                    <a:ea typeface="Cambria Math" pitchFamily="18" charset="0"/>
                  </a:rPr>
                  <a:t> = </a:t>
                </a:r>
                <a:r>
                  <a:rPr lang="it-IT" b="1" dirty="0" err="1">
                    <a:latin typeface="Cambria Math" pitchFamily="18" charset="0"/>
                    <a:ea typeface="Cambria Math" pitchFamily="18" charset="0"/>
                  </a:rPr>
                  <a:t>b</a:t>
                </a:r>
                <a:r>
                  <a:rPr lang="it-IT" b="1" dirty="0" err="1" smtClean="0">
                    <a:latin typeface="Cambria Math" pitchFamily="18" charset="0"/>
                    <a:ea typeface="Cambria Math" pitchFamily="18" charset="0"/>
                  </a:rPr>
                  <a:t>x</a:t>
                </a:r>
                <a:r>
                  <a:rPr lang="it-IT" b="1" dirty="0" smtClean="0">
                    <a:latin typeface="Cambria Math" pitchFamily="18" charset="0"/>
                    <a:ea typeface="Cambria Math" pitchFamily="18" charset="0"/>
                  </a:rPr>
                  <a:t> + c</a:t>
                </a:r>
              </a:p>
              <a:p>
                <a:pPr marL="0" indent="0">
                  <a:buNone/>
                </a:pPr>
                <a:endParaRPr lang="it-IT" dirty="0">
                  <a:latin typeface="Book Antiqua" pitchFamily="18" charset="0"/>
                </a:endParaRPr>
              </a:p>
              <a:p>
                <a:pPr marL="0" indent="0">
                  <a:buNone/>
                </a:pPr>
                <a:endParaRPr lang="it-IT" dirty="0" smtClean="0">
                  <a:latin typeface="Book Antiqua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b="1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b="1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it-IT" b="1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𝒃</m:t>
                                  </m:r>
                                </m:num>
                                <m:den>
                                  <m:r>
                                    <a:rPr lang="it-IT" b="1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𝟐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</m:sSup>
                      <m:r>
                        <a:rPr lang="it-IT" b="1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+</m:t>
                      </m:r>
                      <m:r>
                        <a:rPr lang="it-IT" b="1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𝒄</m:t>
                      </m:r>
                    </m:oMath>
                  </m:oMathPara>
                </a14:m>
                <a:endParaRPr lang="it-IT" b="1" dirty="0">
                  <a:solidFill>
                    <a:srgbClr val="C00000"/>
                  </a:solidFill>
                  <a:latin typeface="Book Antiqua" pitchFamily="18" charset="0"/>
                </a:endParaRPr>
              </a:p>
              <a:p>
                <a:pPr marL="0" indent="0">
                  <a:buNone/>
                </a:pPr>
                <a:endParaRPr lang="it-IT" dirty="0">
                  <a:latin typeface="Book Antiqua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/>
                        </a:rPr>
                        <m:t>𝒙</m:t>
                      </m:r>
                      <m:r>
                        <a:rPr lang="it-IT" b="1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it-IT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it-IT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𝒃</m:t>
                          </m:r>
                        </m:num>
                        <m:den>
                          <m:r>
                            <a:rPr lang="it-IT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𝟐</m:t>
                          </m:r>
                        </m:den>
                      </m:f>
                      <m:r>
                        <a:rPr lang="it-IT" b="1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it-IT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b="1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t-IT" b="1" i="1" smtClean="0">
                                      <a:solidFill>
                                        <a:schemeClr val="accent3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b="1" i="1" smtClean="0">
                                          <a:solidFill>
                                            <a:schemeClr val="accent3">
                                              <a:lumMod val="50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b="1" i="1" smtClean="0">
                                          <a:solidFill>
                                            <a:schemeClr val="accent3">
                                              <a:lumMod val="50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  <m:t>𝒃</m:t>
                                      </m:r>
                                    </m:num>
                                    <m:den>
                                      <m:r>
                                        <a:rPr lang="it-IT" b="1" i="1" smtClean="0">
                                          <a:solidFill>
                                            <a:schemeClr val="accent3">
                                              <a:lumMod val="50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  <m:t>𝟐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it-IT" b="1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r>
                            <a:rPr lang="it-IT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it-IT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𝒄</m:t>
                          </m:r>
                        </m:e>
                      </m:rad>
                    </m:oMath>
                  </m:oMathPara>
                </a14:m>
                <a:endParaRPr lang="it-IT" b="1" dirty="0">
                  <a:latin typeface="Book Antiqua" pitchFamily="18" charset="0"/>
                </a:endParaRPr>
              </a:p>
            </p:txBody>
          </p:sp>
        </mc:Choice>
        <mc:Fallback xmlns="">
          <p:sp>
            <p:nvSpPr>
              <p:cNvPr id="6" name="Segnaposto contenuto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 rotWithShape="1">
                <a:blip r:embed="rId2"/>
                <a:stretch>
                  <a:fillRect t="-22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6632"/>
            <a:ext cx="1147690" cy="14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395536" y="1592632"/>
            <a:ext cx="4333238" cy="452431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dirty="0" err="1" smtClean="0">
                <a:latin typeface="Book Antiqua" pitchFamily="18" charset="0"/>
              </a:rPr>
              <a:t>Querna</a:t>
            </a:r>
            <a:r>
              <a:rPr lang="it-IT" sz="2400" dirty="0" smtClean="0">
                <a:latin typeface="Book Antiqua" pitchFamily="18" charset="0"/>
              </a:rPr>
              <a:t> corrisponde al caso </a:t>
            </a:r>
          </a:p>
          <a:p>
            <a:r>
              <a:rPr lang="it-IT" sz="2400" dirty="0" smtClean="0">
                <a:latin typeface="Book Antiqua" pitchFamily="18" charset="0"/>
              </a:rPr>
              <a:t>del quadrato uguale alle </a:t>
            </a:r>
          </a:p>
          <a:p>
            <a:r>
              <a:rPr lang="it-IT" sz="2400" dirty="0" smtClean="0">
                <a:latin typeface="Book Antiqua" pitchFamily="18" charset="0"/>
              </a:rPr>
              <a:t>incognite e ai numeri, in cui </a:t>
            </a:r>
          </a:p>
          <a:p>
            <a:r>
              <a:rPr lang="it-IT" sz="2400" b="1" dirty="0">
                <a:solidFill>
                  <a:srgbClr val="C00000"/>
                </a:solidFill>
                <a:latin typeface="Book Antiqua" pitchFamily="18" charset="0"/>
              </a:rPr>
              <a:t>d</a:t>
            </a:r>
            <a:r>
              <a:rPr lang="it-IT" sz="2400" b="1" dirty="0" smtClean="0">
                <a:solidFill>
                  <a:srgbClr val="C00000"/>
                </a:solidFill>
                <a:latin typeface="Book Antiqua" pitchFamily="18" charset="0"/>
              </a:rPr>
              <a:t>evi aggiungere i numeri al </a:t>
            </a:r>
          </a:p>
          <a:p>
            <a:r>
              <a:rPr lang="it-IT" sz="2400" b="1" dirty="0">
                <a:solidFill>
                  <a:srgbClr val="C00000"/>
                </a:solidFill>
                <a:latin typeface="Book Antiqua" pitchFamily="18" charset="0"/>
              </a:rPr>
              <a:t>q</a:t>
            </a:r>
            <a:r>
              <a:rPr lang="it-IT" sz="2400" b="1" dirty="0" smtClean="0">
                <a:solidFill>
                  <a:srgbClr val="C00000"/>
                </a:solidFill>
                <a:latin typeface="Book Antiqua" pitchFamily="18" charset="0"/>
              </a:rPr>
              <a:t>uadrato della metà delle </a:t>
            </a:r>
          </a:p>
          <a:p>
            <a:r>
              <a:rPr lang="it-IT" sz="2400" b="1" dirty="0" smtClean="0">
                <a:solidFill>
                  <a:srgbClr val="C00000"/>
                </a:solidFill>
                <a:latin typeface="Book Antiqua" pitchFamily="18" charset="0"/>
              </a:rPr>
              <a:t>incognite</a:t>
            </a:r>
            <a:r>
              <a:rPr lang="it-IT" sz="2400" dirty="0" smtClean="0">
                <a:latin typeface="Book Antiqua" pitchFamily="18" charset="0"/>
              </a:rPr>
              <a:t>, </a:t>
            </a:r>
            <a:r>
              <a:rPr lang="it-IT" sz="24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considerare </a:t>
            </a:r>
          </a:p>
          <a:p>
            <a:r>
              <a:rPr lang="it-IT" sz="2400" b="1" dirty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l</a:t>
            </a:r>
            <a:r>
              <a:rPr lang="it-IT" sz="24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a radice quadrata della </a:t>
            </a:r>
          </a:p>
          <a:p>
            <a:r>
              <a:rPr lang="it-IT" sz="24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somma e aggiungerci la metà </a:t>
            </a:r>
          </a:p>
          <a:p>
            <a:r>
              <a:rPr lang="it-IT" sz="24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del numero delle incognite: </a:t>
            </a:r>
          </a:p>
          <a:p>
            <a:r>
              <a:rPr lang="it-IT" sz="24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questa somma è il valore</a:t>
            </a:r>
          </a:p>
          <a:p>
            <a:r>
              <a:rPr lang="it-IT" sz="2400" b="1" dirty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d</a:t>
            </a:r>
            <a:r>
              <a:rPr lang="it-IT" sz="24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ell’incognita</a:t>
            </a: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26313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Nuquer</a:t>
            </a:r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, </a:t>
            </a:r>
            <a:r>
              <a:rPr lang="it-IT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admi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95536" y="1586343"/>
            <a:ext cx="4038600" cy="4997152"/>
          </a:xfrm>
          <a:ln w="12700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 smtClean="0">
                <a:latin typeface="Book Antiqua" pitchFamily="18" charset="0"/>
              </a:rPr>
              <a:t>Si </a:t>
            </a:r>
            <a:r>
              <a:rPr lang="it-IT" dirty="0" err="1" smtClean="0">
                <a:latin typeface="Book Antiqua" pitchFamily="18" charset="0"/>
              </a:rPr>
              <a:t>autem</a:t>
            </a:r>
            <a:r>
              <a:rPr lang="it-IT" dirty="0" smtClean="0">
                <a:latin typeface="Book Antiqua" pitchFamily="18" charset="0"/>
              </a:rPr>
              <a:t> </a:t>
            </a:r>
            <a:r>
              <a:rPr lang="it-IT" dirty="0" err="1" smtClean="0">
                <a:latin typeface="Book Antiqua" pitchFamily="18" charset="0"/>
              </a:rPr>
              <a:t>numerus</a:t>
            </a:r>
            <a:r>
              <a:rPr lang="it-IT" dirty="0" smtClean="0">
                <a:latin typeface="Book Antiqua" pitchFamily="18" charset="0"/>
              </a:rPr>
              <a:t> quadrato &amp; rebus </a:t>
            </a:r>
            <a:r>
              <a:rPr lang="it-IT" dirty="0" err="1" smtClean="0">
                <a:latin typeface="Book Antiqua" pitchFamily="18" charset="0"/>
              </a:rPr>
              <a:t>aequalis</a:t>
            </a:r>
            <a:r>
              <a:rPr lang="it-IT" dirty="0" smtClean="0">
                <a:latin typeface="Book Antiqua" pitchFamily="18" charset="0"/>
              </a:rPr>
              <a:t> </a:t>
            </a:r>
            <a:r>
              <a:rPr lang="it-IT" dirty="0" err="1" smtClean="0">
                <a:latin typeface="Book Antiqua" pitchFamily="18" charset="0"/>
              </a:rPr>
              <a:t>sit</a:t>
            </a:r>
            <a:r>
              <a:rPr lang="it-IT" dirty="0" smtClean="0">
                <a:latin typeface="Book Antiqua" pitchFamily="18" charset="0"/>
              </a:rPr>
              <a:t>, </a:t>
            </a:r>
            <a:r>
              <a:rPr lang="it-IT" b="1" dirty="0" smtClean="0">
                <a:solidFill>
                  <a:srgbClr val="C00000"/>
                </a:solidFill>
                <a:latin typeface="Book Antiqua" pitchFamily="18" charset="0"/>
              </a:rPr>
              <a:t>quadrato </a:t>
            </a:r>
            <a:r>
              <a:rPr lang="it-IT" b="1" dirty="0" err="1" smtClean="0">
                <a:solidFill>
                  <a:srgbClr val="C00000"/>
                </a:solidFill>
                <a:latin typeface="Book Antiqua" pitchFamily="18" charset="0"/>
              </a:rPr>
              <a:t>dimidii</a:t>
            </a:r>
            <a:r>
              <a:rPr lang="it-IT" b="1" dirty="0" smtClean="0">
                <a:solidFill>
                  <a:srgbClr val="C00000"/>
                </a:solidFill>
                <a:latin typeface="Book Antiqua" pitchFamily="18" charset="0"/>
              </a:rPr>
              <a:t> numeri rerum </a:t>
            </a:r>
            <a:r>
              <a:rPr lang="it-IT" b="1" dirty="0" err="1" smtClean="0">
                <a:solidFill>
                  <a:srgbClr val="C00000"/>
                </a:solidFill>
                <a:latin typeface="Book Antiqua" pitchFamily="18" charset="0"/>
              </a:rPr>
              <a:t>adiicies</a:t>
            </a:r>
            <a:r>
              <a:rPr lang="it-IT" b="1" dirty="0" smtClean="0">
                <a:solidFill>
                  <a:srgbClr val="C00000"/>
                </a:solidFill>
                <a:latin typeface="Book Antiqua" pitchFamily="18" charset="0"/>
              </a:rPr>
              <a:t> </a:t>
            </a:r>
            <a:r>
              <a:rPr lang="it-IT" b="1" dirty="0" err="1" smtClean="0">
                <a:solidFill>
                  <a:srgbClr val="C00000"/>
                </a:solidFill>
                <a:latin typeface="Book Antiqua" pitchFamily="18" charset="0"/>
              </a:rPr>
              <a:t>numerum</a:t>
            </a:r>
            <a:r>
              <a:rPr lang="it-IT" b="1" dirty="0" smtClean="0">
                <a:solidFill>
                  <a:srgbClr val="C00000"/>
                </a:solidFill>
                <a:latin typeface="Book Antiqua" pitchFamily="18" charset="0"/>
              </a:rPr>
              <a:t> </a:t>
            </a:r>
            <a:r>
              <a:rPr lang="it-IT" b="1" dirty="0" err="1" smtClean="0">
                <a:solidFill>
                  <a:srgbClr val="C00000"/>
                </a:solidFill>
                <a:latin typeface="Book Antiqua" pitchFamily="18" charset="0"/>
              </a:rPr>
              <a:t>aequationis</a:t>
            </a:r>
            <a:r>
              <a:rPr lang="it-IT" dirty="0" smtClean="0">
                <a:latin typeface="Book Antiqua" pitchFamily="18" charset="0"/>
              </a:rPr>
              <a:t> </a:t>
            </a:r>
            <a:r>
              <a:rPr lang="it-IT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&amp; </a:t>
            </a:r>
            <a:r>
              <a:rPr lang="it-IT" b="1" dirty="0" err="1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totius</a:t>
            </a:r>
            <a:r>
              <a:rPr lang="it-IT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 aggregati </a:t>
            </a:r>
            <a:r>
              <a:rPr lang="it-IT" b="1" dirty="0" err="1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accipe</a:t>
            </a:r>
            <a:r>
              <a:rPr lang="it-IT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it-IT" b="1" dirty="0" err="1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radicem</a:t>
            </a:r>
            <a:r>
              <a:rPr lang="it-IT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, a qua </a:t>
            </a:r>
            <a:r>
              <a:rPr lang="it-IT" b="1" dirty="0" err="1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minue</a:t>
            </a:r>
            <a:r>
              <a:rPr lang="it-IT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it-IT" b="1" dirty="0" err="1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dimidium</a:t>
            </a:r>
            <a:r>
              <a:rPr lang="it-IT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 numeri rerum, &amp; </a:t>
            </a:r>
          </a:p>
          <a:p>
            <a:pPr marL="0" indent="0">
              <a:buNone/>
            </a:pPr>
            <a:r>
              <a:rPr lang="it-IT" b="1" dirty="0" err="1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residuum</a:t>
            </a:r>
            <a:r>
              <a:rPr lang="it-IT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 est rei </a:t>
            </a:r>
            <a:r>
              <a:rPr lang="it-IT" b="1" dirty="0" err="1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aestimatio</a:t>
            </a:r>
            <a:endParaRPr lang="it-IT" b="1" dirty="0">
              <a:solidFill>
                <a:schemeClr val="accent3">
                  <a:lumMod val="50000"/>
                </a:schemeClr>
              </a:solidFill>
              <a:latin typeface="Book Antiqua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Segnaposto contenuto 3"/>
              <p:cNvSpPr>
                <a:spLocks noGrp="1"/>
              </p:cNvSpPr>
              <p:nvPr>
                <p:ph sz="half" idx="2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 algn="ctr">
                  <a:buNone/>
                </a:pPr>
                <a:r>
                  <a:rPr lang="it-IT" b="1" dirty="0">
                    <a:latin typeface="Cambria Math" pitchFamily="18" charset="0"/>
                    <a:ea typeface="Cambria Math" pitchFamily="18" charset="0"/>
                  </a:rPr>
                  <a:t>c</a:t>
                </a:r>
                <a:r>
                  <a:rPr lang="it-IT" b="1" dirty="0" smtClean="0">
                    <a:latin typeface="Cambria Math" pitchFamily="18" charset="0"/>
                    <a:ea typeface="Cambria Math" pitchFamily="18" charset="0"/>
                  </a:rPr>
                  <a:t> = x</a:t>
                </a:r>
                <a:r>
                  <a:rPr lang="it-IT" b="1" baseline="30000" dirty="0" smtClean="0">
                    <a:latin typeface="Cambria Math" pitchFamily="18" charset="0"/>
                    <a:ea typeface="Cambria Math" pitchFamily="18" charset="0"/>
                  </a:rPr>
                  <a:t>2</a:t>
                </a:r>
                <a:r>
                  <a:rPr lang="it-IT" b="1" dirty="0" smtClean="0">
                    <a:latin typeface="Cambria Math" pitchFamily="18" charset="0"/>
                    <a:ea typeface="Cambria Math" pitchFamily="18" charset="0"/>
                  </a:rPr>
                  <a:t> + </a:t>
                </a:r>
                <a:r>
                  <a:rPr lang="it-IT" b="1" dirty="0" err="1">
                    <a:latin typeface="Cambria Math" pitchFamily="18" charset="0"/>
                    <a:ea typeface="Cambria Math" pitchFamily="18" charset="0"/>
                  </a:rPr>
                  <a:t>bx</a:t>
                </a:r>
                <a:r>
                  <a:rPr lang="it-IT" b="1" dirty="0">
                    <a:latin typeface="Cambria Math" pitchFamily="18" charset="0"/>
                    <a:ea typeface="Cambria Math" pitchFamily="18" charset="0"/>
                  </a:rPr>
                  <a:t> </a:t>
                </a:r>
                <a:endParaRPr lang="it-IT" b="1" dirty="0" smtClean="0">
                  <a:latin typeface="Cambria Math" pitchFamily="18" charset="0"/>
                  <a:ea typeface="Cambria Math" pitchFamily="18" charset="0"/>
                </a:endParaRPr>
              </a:p>
              <a:p>
                <a:pPr marL="0" indent="0" algn="ctr">
                  <a:buNone/>
                </a:pPr>
                <a:endParaRPr lang="it-IT" dirty="0">
                  <a:latin typeface="Cambria Math" pitchFamily="18" charset="0"/>
                  <a:ea typeface="Cambria Math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b="1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b="1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it-IT" b="1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𝒃</m:t>
                                  </m:r>
                                </m:num>
                                <m:den>
                                  <m:r>
                                    <a:rPr lang="it-IT" b="1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𝟐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</m:sSup>
                      <m:r>
                        <a:rPr lang="it-IT" b="1" i="1">
                          <a:solidFill>
                            <a:srgbClr val="C00000"/>
                          </a:solidFill>
                          <a:latin typeface="Cambria Math"/>
                        </a:rPr>
                        <m:t>+</m:t>
                      </m:r>
                      <m:r>
                        <a:rPr lang="it-IT" b="1" i="1">
                          <a:solidFill>
                            <a:srgbClr val="C00000"/>
                          </a:solidFill>
                          <a:latin typeface="Cambria Math"/>
                        </a:rPr>
                        <m:t>𝒄</m:t>
                      </m:r>
                    </m:oMath>
                  </m:oMathPara>
                </a14:m>
                <a:endParaRPr lang="it-IT" b="1" dirty="0" smtClean="0">
                  <a:solidFill>
                    <a:srgbClr val="C00000"/>
                  </a:solidFill>
                  <a:latin typeface="Book Antiqua" pitchFamily="18" charset="0"/>
                </a:endParaRPr>
              </a:p>
              <a:p>
                <a:pPr marL="0" indent="0" algn="ctr">
                  <a:buNone/>
                </a:pPr>
                <a:endParaRPr lang="it-IT" b="1" dirty="0" smtClean="0">
                  <a:solidFill>
                    <a:srgbClr val="C00000"/>
                  </a:solidFill>
                  <a:latin typeface="Book Antiqua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/>
                        </a:rPr>
                        <m:t>𝒙</m:t>
                      </m:r>
                      <m:r>
                        <a:rPr lang="it-IT" b="1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b="1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b="1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t-IT" b="1" i="1">
                                      <a:solidFill>
                                        <a:schemeClr val="accent3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b="1" i="1">
                                          <a:solidFill>
                                            <a:schemeClr val="accent3">
                                              <a:lumMod val="50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b="1" i="1">
                                          <a:solidFill>
                                            <a:schemeClr val="accent3">
                                              <a:lumMod val="50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  <m:t>𝒃</m:t>
                                      </m:r>
                                    </m:num>
                                    <m:den>
                                      <m:r>
                                        <a:rPr lang="it-IT" b="1" i="1">
                                          <a:solidFill>
                                            <a:schemeClr val="accent3">
                                              <a:lumMod val="50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  <m:t>𝟐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it-IT" b="1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r>
                            <a:rPr lang="it-IT" b="1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it-IT" b="1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𝒄</m:t>
                          </m:r>
                        </m:e>
                      </m:rad>
                      <m:r>
                        <a:rPr lang="it-IT" b="1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/>
                        </a:rPr>
                        <m:t> −</m:t>
                      </m:r>
                      <m:f>
                        <m:fPr>
                          <m:ctrlPr>
                            <a:rPr lang="it-IT" b="1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it-IT" b="1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𝒃</m:t>
                          </m:r>
                        </m:num>
                        <m:den>
                          <m:r>
                            <a:rPr lang="it-IT" b="1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it-IT" b="1" dirty="0">
                  <a:solidFill>
                    <a:srgbClr val="C00000"/>
                  </a:solidFill>
                  <a:latin typeface="Book Antiqua" pitchFamily="18" charset="0"/>
                </a:endParaRPr>
              </a:p>
              <a:p>
                <a:pPr marL="0" indent="0" algn="ctr">
                  <a:buNone/>
                </a:pPr>
                <a:endParaRPr lang="it-IT" dirty="0" smtClean="0"/>
              </a:p>
              <a:p>
                <a:pPr marL="0" indent="0" algn="ctr">
                  <a:buNone/>
                </a:pPr>
                <a:endParaRPr lang="it-IT" dirty="0"/>
              </a:p>
            </p:txBody>
          </p:sp>
        </mc:Choice>
        <mc:Fallback xmlns="">
          <p:sp>
            <p:nvSpPr>
              <p:cNvPr id="4" name="Segnaposto contenuto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 rotWithShape="1">
                <a:blip r:embed="rId2"/>
                <a:stretch>
                  <a:fillRect t="-22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60648"/>
            <a:ext cx="1146175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467544" y="1595021"/>
            <a:ext cx="3960440" cy="526297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2800" dirty="0" smtClean="0">
                <a:latin typeface="Book Antiqua" pitchFamily="18" charset="0"/>
              </a:rPr>
              <a:t>Se poi i numeri sono uguagliati ai quadrati e alle incognite [</a:t>
            </a:r>
            <a:r>
              <a:rPr lang="it-IT" sz="2800" i="1" dirty="0" err="1" smtClean="0">
                <a:latin typeface="Book Antiqua" pitchFamily="18" charset="0"/>
              </a:rPr>
              <a:t>Nuquer</a:t>
            </a:r>
            <a:r>
              <a:rPr lang="it-IT" sz="2800" dirty="0" smtClean="0">
                <a:latin typeface="Book Antiqua" pitchFamily="18" charset="0"/>
              </a:rPr>
              <a:t>] , </a:t>
            </a:r>
            <a:r>
              <a:rPr lang="it-IT" sz="2800" b="1" dirty="0" smtClean="0">
                <a:solidFill>
                  <a:srgbClr val="C00000"/>
                </a:solidFill>
                <a:latin typeface="Book Antiqua" pitchFamily="18" charset="0"/>
              </a:rPr>
              <a:t>aggiungi i numeri al quadrato della metà delle  incognite</a:t>
            </a:r>
            <a:r>
              <a:rPr lang="it-IT" sz="2800" dirty="0" smtClean="0">
                <a:latin typeface="Book Antiqua" pitchFamily="18" charset="0"/>
              </a:rPr>
              <a:t>, </a:t>
            </a:r>
            <a:r>
              <a:rPr lang="it-IT" sz="28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prendi la radice della  somma e da questa sottrai la metà del numero delle cose: quello che resta è il valore dell’incognita</a:t>
            </a:r>
            <a:endParaRPr lang="it-IT" sz="2800" b="1" dirty="0">
              <a:solidFill>
                <a:schemeClr val="accent3">
                  <a:lumMod val="50000"/>
                </a:schemeClr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1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Requan</a:t>
            </a:r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, </a:t>
            </a:r>
            <a:r>
              <a:rPr lang="it-IT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minue</a:t>
            </a:r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dami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ln w="12700">
            <a:solidFill>
              <a:schemeClr val="tx1"/>
            </a:solidFill>
          </a:ln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dirty="0" smtClean="0">
                <a:latin typeface="Book Antiqua" pitchFamily="18" charset="0"/>
              </a:rPr>
              <a:t>Si vero res </a:t>
            </a:r>
            <a:r>
              <a:rPr lang="it-IT" dirty="0" err="1" smtClean="0">
                <a:latin typeface="Book Antiqua" pitchFamily="18" charset="0"/>
              </a:rPr>
              <a:t>aequales</a:t>
            </a:r>
            <a:r>
              <a:rPr lang="it-IT" dirty="0" smtClean="0">
                <a:latin typeface="Book Antiqua" pitchFamily="18" charset="0"/>
              </a:rPr>
              <a:t> </a:t>
            </a:r>
            <a:r>
              <a:rPr lang="it-IT" dirty="0" err="1" smtClean="0">
                <a:latin typeface="Book Antiqua" pitchFamily="18" charset="0"/>
              </a:rPr>
              <a:t>sint</a:t>
            </a:r>
            <a:r>
              <a:rPr lang="it-IT" dirty="0" smtClean="0">
                <a:latin typeface="Book Antiqua" pitchFamily="18" charset="0"/>
              </a:rPr>
              <a:t> </a:t>
            </a:r>
            <a:r>
              <a:rPr lang="it-IT" dirty="0" err="1" smtClean="0">
                <a:latin typeface="Book Antiqua" pitchFamily="18" charset="0"/>
              </a:rPr>
              <a:t>quadratis</a:t>
            </a:r>
            <a:r>
              <a:rPr lang="it-IT" dirty="0" smtClean="0">
                <a:latin typeface="Book Antiqua" pitchFamily="18" charset="0"/>
              </a:rPr>
              <a:t> &amp; numero, ut </a:t>
            </a:r>
            <a:r>
              <a:rPr lang="it-IT" dirty="0" err="1" smtClean="0">
                <a:latin typeface="Book Antiqua" pitchFamily="18" charset="0"/>
              </a:rPr>
              <a:t>prius</a:t>
            </a:r>
            <a:r>
              <a:rPr lang="it-IT" dirty="0" smtClean="0">
                <a:latin typeface="Book Antiqua" pitchFamily="18" charset="0"/>
              </a:rPr>
              <a:t>, </a:t>
            </a:r>
            <a:r>
              <a:rPr lang="it-IT" b="1" dirty="0" smtClean="0">
                <a:solidFill>
                  <a:srgbClr val="C00000"/>
                </a:solidFill>
                <a:latin typeface="Book Antiqua" pitchFamily="18" charset="0"/>
              </a:rPr>
              <a:t>dimidio numeri rerum in se &amp; ab </a:t>
            </a:r>
            <a:r>
              <a:rPr lang="it-IT" b="1" dirty="0" err="1" smtClean="0">
                <a:solidFill>
                  <a:srgbClr val="C00000"/>
                </a:solidFill>
                <a:latin typeface="Book Antiqua" pitchFamily="18" charset="0"/>
              </a:rPr>
              <a:t>eo</a:t>
            </a:r>
            <a:r>
              <a:rPr lang="it-IT" b="1" dirty="0" smtClean="0">
                <a:solidFill>
                  <a:srgbClr val="C00000"/>
                </a:solidFill>
                <a:latin typeface="Book Antiqua" pitchFamily="18" charset="0"/>
              </a:rPr>
              <a:t> </a:t>
            </a:r>
            <a:r>
              <a:rPr lang="it-IT" b="1" dirty="0" err="1" smtClean="0">
                <a:solidFill>
                  <a:srgbClr val="C00000"/>
                </a:solidFill>
                <a:latin typeface="Book Antiqua" pitchFamily="18" charset="0"/>
              </a:rPr>
              <a:t>detracto</a:t>
            </a:r>
            <a:r>
              <a:rPr lang="it-IT" b="1" dirty="0" smtClean="0">
                <a:solidFill>
                  <a:srgbClr val="C00000"/>
                </a:solidFill>
                <a:latin typeface="Book Antiqua" pitchFamily="18" charset="0"/>
              </a:rPr>
              <a:t> numero </a:t>
            </a:r>
            <a:r>
              <a:rPr lang="it-IT" b="1" dirty="0" err="1" smtClean="0">
                <a:solidFill>
                  <a:srgbClr val="C00000"/>
                </a:solidFill>
                <a:latin typeface="Book Antiqua" pitchFamily="18" charset="0"/>
              </a:rPr>
              <a:t>aequationis</a:t>
            </a:r>
            <a:r>
              <a:rPr lang="it-IT" dirty="0" smtClean="0">
                <a:latin typeface="Book Antiqua" pitchFamily="18" charset="0"/>
              </a:rPr>
              <a:t>, </a:t>
            </a:r>
            <a:r>
              <a:rPr lang="it-IT" b="1" dirty="0" err="1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radicem</a:t>
            </a:r>
            <a:r>
              <a:rPr lang="it-IT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 residui </a:t>
            </a:r>
            <a:r>
              <a:rPr lang="it-IT" b="1" dirty="0" err="1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minue</a:t>
            </a:r>
            <a:r>
              <a:rPr lang="it-IT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 ex dimidio numeri rerum aut </a:t>
            </a:r>
            <a:r>
              <a:rPr lang="it-IT" b="1" dirty="0" err="1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adde</a:t>
            </a:r>
            <a:r>
              <a:rPr lang="it-IT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, &amp; </a:t>
            </a:r>
            <a:r>
              <a:rPr lang="it-IT" b="1" dirty="0" err="1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tam</a:t>
            </a:r>
            <a:r>
              <a:rPr lang="it-IT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it-IT" b="1" dirty="0" err="1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aggregatum</a:t>
            </a:r>
            <a:r>
              <a:rPr lang="it-IT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it-IT" b="1" dirty="0" err="1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quam</a:t>
            </a:r>
            <a:r>
              <a:rPr lang="it-IT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it-IT" b="1" dirty="0" err="1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residuum</a:t>
            </a:r>
            <a:r>
              <a:rPr lang="it-IT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 est rei </a:t>
            </a:r>
            <a:r>
              <a:rPr lang="it-IT" b="1" dirty="0" err="1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aestimatio</a:t>
            </a:r>
            <a:endParaRPr lang="it-IT" b="1" dirty="0">
              <a:solidFill>
                <a:schemeClr val="accent3">
                  <a:lumMod val="50000"/>
                </a:schemeClr>
              </a:solidFill>
              <a:latin typeface="Book Antiqua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Segnaposto contenuto 3"/>
              <p:cNvSpPr>
                <a:spLocks noGrp="1"/>
              </p:cNvSpPr>
              <p:nvPr>
                <p:ph sz="half" idx="2"/>
              </p:nvPr>
            </p:nvSpPr>
            <p:spPr/>
            <p:txBody>
              <a:bodyPr>
                <a:normAutofit fontScale="92500"/>
              </a:bodyPr>
              <a:lstStyle/>
              <a:p>
                <a:pPr marL="0" indent="0" algn="ctr">
                  <a:buNone/>
                </a:pPr>
                <a:r>
                  <a:rPr lang="it-IT" sz="3000" b="1" dirty="0" smtClean="0">
                    <a:latin typeface="Cambria Math" pitchFamily="18" charset="0"/>
                    <a:ea typeface="Cambria Math" pitchFamily="18" charset="0"/>
                  </a:rPr>
                  <a:t>b</a:t>
                </a:r>
                <a:r>
                  <a:rPr lang="it-IT" sz="3000" b="1" dirty="0" err="1" smtClean="0">
                    <a:latin typeface="Cambria Math" pitchFamily="18" charset="0"/>
                    <a:ea typeface="Cambria Math" pitchFamily="18" charset="0"/>
                  </a:rPr>
                  <a:t>x</a:t>
                </a:r>
                <a:r>
                  <a:rPr lang="it-IT" sz="3000" b="1" dirty="0" smtClean="0">
                    <a:latin typeface="Cambria Math" pitchFamily="18" charset="0"/>
                    <a:ea typeface="Cambria Math" pitchFamily="18" charset="0"/>
                  </a:rPr>
                  <a:t> = </a:t>
                </a:r>
                <a:r>
                  <a:rPr lang="it-IT" sz="3000" b="1" dirty="0">
                    <a:latin typeface="Cambria Math" pitchFamily="18" charset="0"/>
                    <a:ea typeface="Cambria Math" pitchFamily="18" charset="0"/>
                  </a:rPr>
                  <a:t>x</a:t>
                </a:r>
                <a:r>
                  <a:rPr lang="it-IT" sz="3000" b="1" baseline="30000" dirty="0">
                    <a:latin typeface="Cambria Math" pitchFamily="18" charset="0"/>
                    <a:ea typeface="Cambria Math" pitchFamily="18" charset="0"/>
                  </a:rPr>
                  <a:t>2</a:t>
                </a:r>
                <a:r>
                  <a:rPr lang="it-IT" sz="3000" b="1" dirty="0">
                    <a:latin typeface="Cambria Math" pitchFamily="18" charset="0"/>
                    <a:ea typeface="Cambria Math" pitchFamily="18" charset="0"/>
                  </a:rPr>
                  <a:t> + c </a:t>
                </a:r>
                <a:r>
                  <a:rPr lang="it-IT" sz="3000" b="1" dirty="0" smtClean="0">
                    <a:latin typeface="Cambria Math" pitchFamily="18" charset="0"/>
                    <a:ea typeface="Cambria Math" pitchFamily="18" charset="0"/>
                  </a:rPr>
                  <a:t> </a:t>
                </a:r>
              </a:p>
              <a:p>
                <a:pPr marL="0" indent="0" algn="ctr">
                  <a:buNone/>
                </a:pPr>
                <a:endParaRPr lang="it-IT" sz="3000" b="1" dirty="0">
                  <a:latin typeface="Cambria Math" pitchFamily="18" charset="0"/>
                  <a:ea typeface="Cambria Math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30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3000" b="1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3000" b="1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it-IT" sz="3000" b="1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𝒃</m:t>
                                  </m:r>
                                </m:num>
                                <m:den>
                                  <m:r>
                                    <a:rPr lang="it-IT" sz="3000" b="1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𝟐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sz="30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</m:sSup>
                      <m:r>
                        <a:rPr lang="it-IT" sz="3000" b="1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−</m:t>
                      </m:r>
                      <m:r>
                        <a:rPr lang="it-IT" sz="3000" b="1" i="1">
                          <a:solidFill>
                            <a:srgbClr val="C00000"/>
                          </a:solidFill>
                          <a:latin typeface="Cambria Math"/>
                        </a:rPr>
                        <m:t>𝒄</m:t>
                      </m:r>
                    </m:oMath>
                  </m:oMathPara>
                </a14:m>
                <a:endParaRPr lang="it-IT" sz="3000" b="1" dirty="0">
                  <a:solidFill>
                    <a:srgbClr val="C00000"/>
                  </a:solidFill>
                  <a:latin typeface="Book Antiqua" pitchFamily="18" charset="0"/>
                </a:endParaRPr>
              </a:p>
              <a:p>
                <a:pPr marL="0" indent="0" algn="ctr">
                  <a:buNone/>
                </a:pPr>
                <a:endParaRPr lang="it-IT" b="1" dirty="0" smtClean="0">
                  <a:latin typeface="Cambria Math" pitchFamily="18" charset="0"/>
                  <a:ea typeface="Cambria Math" pitchFamily="18" charset="0"/>
                </a:endParaRPr>
              </a:p>
              <a:p>
                <a:pPr marL="0" indent="0" algn="ctr">
                  <a:buNone/>
                </a:pPr>
                <a:endParaRPr lang="it-IT" b="1" dirty="0">
                  <a:latin typeface="Cambria Math" pitchFamily="18" charset="0"/>
                  <a:ea typeface="Cambria Math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000" b="1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/>
                        </a:rPr>
                        <m:t>𝒙</m:t>
                      </m:r>
                      <m:r>
                        <a:rPr lang="it-IT" sz="3000" b="1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it-IT" sz="3000" b="1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it-IT" sz="3000" b="1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𝒃</m:t>
                          </m:r>
                        </m:num>
                        <m:den>
                          <m:r>
                            <a:rPr lang="it-IT" sz="3000" b="1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𝟐</m:t>
                          </m:r>
                        </m:den>
                      </m:f>
                      <m:r>
                        <a:rPr lang="it-IT" sz="3000" b="1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/>
                          <a:ea typeface="Cambria Math"/>
                        </a:rPr>
                        <m:t>±</m:t>
                      </m:r>
                      <m:rad>
                        <m:radPr>
                          <m:degHide m:val="on"/>
                          <m:ctrlPr>
                            <a:rPr lang="it-IT" sz="3000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sz="3000" b="1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t-IT" sz="3000" b="1" i="1">
                                      <a:solidFill>
                                        <a:schemeClr val="accent3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sz="3000" b="1" i="1">
                                          <a:solidFill>
                                            <a:schemeClr val="accent3">
                                              <a:lumMod val="50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sz="3000" b="1" i="1">
                                          <a:solidFill>
                                            <a:schemeClr val="accent3">
                                              <a:lumMod val="50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  <m:t>𝒃</m:t>
                                      </m:r>
                                    </m:num>
                                    <m:den>
                                      <m:r>
                                        <a:rPr lang="it-IT" sz="3000" b="1" i="1">
                                          <a:solidFill>
                                            <a:schemeClr val="accent3">
                                              <a:lumMod val="50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  <m:t>𝟐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it-IT" sz="3000" b="1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r>
                            <a:rPr lang="it-IT" sz="3000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it-IT" sz="3000" b="1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𝒄</m:t>
                          </m:r>
                        </m:e>
                      </m:rad>
                    </m:oMath>
                  </m:oMathPara>
                </a14:m>
                <a:endParaRPr lang="it-IT" sz="3000" b="1" dirty="0"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4" name="Segnaposto contenuto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 rotWithShape="1">
                <a:blip r:embed="rId2"/>
                <a:stretch>
                  <a:fillRect t="-13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60648"/>
            <a:ext cx="1146175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960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pPr algn="l"/>
            <a:r>
              <a:rPr lang="it-IT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Dove trovare le fonti</a:t>
            </a:r>
            <a:endParaRPr lang="it-IT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965498"/>
            <a:ext cx="8229600" cy="51606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Girolamo Cardano. </a:t>
            </a:r>
            <a:endParaRPr lang="it-IT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marL="0" indent="0">
              <a:buNone/>
            </a:pPr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Strumenti </a:t>
            </a:r>
            <a:r>
              <a:rPr lang="it-IT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per la storia del </a:t>
            </a:r>
            <a:endParaRPr lang="it-IT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marL="0" indent="0">
              <a:buNone/>
            </a:pPr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Rinascimento </a:t>
            </a:r>
            <a:r>
              <a:rPr lang="it-IT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in Italia settentrionale</a:t>
            </a:r>
          </a:p>
          <a:p>
            <a:pPr marL="0" indent="0">
              <a:buNone/>
            </a:pPr>
            <a:r>
              <a:rPr lang="it-IT" dirty="0" smtClean="0">
                <a:latin typeface="Book Antiqua" pitchFamily="18" charset="0"/>
                <a:hlinkClick r:id="rId2"/>
              </a:rPr>
              <a:t>http</a:t>
            </a:r>
            <a:r>
              <a:rPr lang="it-IT" dirty="0">
                <a:latin typeface="Book Antiqua" pitchFamily="18" charset="0"/>
                <a:hlinkClick r:id="rId2"/>
              </a:rPr>
              <a:t>://www.cardano.unimi.it</a:t>
            </a:r>
            <a:r>
              <a:rPr lang="it-IT" dirty="0" smtClean="0">
                <a:latin typeface="Book Antiqua" pitchFamily="18" charset="0"/>
                <a:hlinkClick r:id="rId2"/>
              </a:rPr>
              <a:t>/</a:t>
            </a:r>
            <a:endParaRPr lang="it-IT" dirty="0" smtClean="0">
              <a:latin typeface="Book Antiqua" pitchFamily="18" charset="0"/>
            </a:endParaRPr>
          </a:p>
          <a:p>
            <a:pPr marL="0" indent="0">
              <a:buNone/>
            </a:pPr>
            <a:r>
              <a:rPr lang="it-IT" dirty="0">
                <a:latin typeface="Book Antiqua" pitchFamily="18" charset="0"/>
              </a:rPr>
              <a:t>Opera </a:t>
            </a:r>
            <a:r>
              <a:rPr lang="it-IT" dirty="0" smtClean="0">
                <a:latin typeface="Book Antiqua" pitchFamily="18" charset="0"/>
              </a:rPr>
              <a:t>omnia (1663): </a:t>
            </a:r>
            <a:r>
              <a:rPr lang="it-IT" dirty="0">
                <a:latin typeface="Book Antiqua" pitchFamily="18" charset="0"/>
                <a:hlinkClick r:id="rId3"/>
              </a:rPr>
              <a:t>http://</a:t>
            </a:r>
            <a:r>
              <a:rPr lang="it-IT" dirty="0" smtClean="0">
                <a:latin typeface="Book Antiqua" pitchFamily="18" charset="0"/>
                <a:hlinkClick r:id="rId3"/>
              </a:rPr>
              <a:t>www.cardano.unimi.it/testi/opera.html</a:t>
            </a:r>
            <a:endParaRPr lang="it-IT" dirty="0" smtClean="0">
              <a:latin typeface="Book Antiqua" pitchFamily="18" charset="0"/>
            </a:endParaRPr>
          </a:p>
          <a:p>
            <a:pPr marL="0" indent="0">
              <a:buNone/>
            </a:pPr>
            <a:r>
              <a:rPr lang="it-IT" dirty="0" smtClean="0">
                <a:latin typeface="Book Antiqua" pitchFamily="18" charset="0"/>
              </a:rPr>
              <a:t>Ars Magna (</a:t>
            </a:r>
            <a:r>
              <a:rPr lang="it-IT" i="1" dirty="0" err="1" smtClean="0">
                <a:latin typeface="Book Antiqua" pitchFamily="18" charset="0"/>
              </a:rPr>
              <a:t>editio</a:t>
            </a:r>
            <a:r>
              <a:rPr lang="it-IT" i="1" dirty="0" smtClean="0">
                <a:latin typeface="Book Antiqua" pitchFamily="18" charset="0"/>
              </a:rPr>
              <a:t> </a:t>
            </a:r>
            <a:r>
              <a:rPr lang="it-IT" i="1" dirty="0" err="1" smtClean="0">
                <a:latin typeface="Book Antiqua" pitchFamily="18" charset="0"/>
              </a:rPr>
              <a:t>princeps</a:t>
            </a:r>
            <a:r>
              <a:rPr lang="it-IT" dirty="0" smtClean="0">
                <a:latin typeface="Book Antiqua" pitchFamily="18" charset="0"/>
              </a:rPr>
              <a:t>, 1545)</a:t>
            </a:r>
          </a:p>
          <a:p>
            <a:pPr marL="0" indent="0">
              <a:buNone/>
            </a:pPr>
            <a:r>
              <a:rPr lang="it-IT" dirty="0">
                <a:latin typeface="Book Antiqua" pitchFamily="18" charset="0"/>
                <a:hlinkClick r:id="rId4"/>
              </a:rPr>
              <a:t>http://</a:t>
            </a:r>
            <a:r>
              <a:rPr lang="it-IT" dirty="0" smtClean="0">
                <a:latin typeface="Book Antiqua" pitchFamily="18" charset="0"/>
                <a:hlinkClick r:id="rId4"/>
              </a:rPr>
              <a:t>bibdig.museogalileo.it/rd/bd</a:t>
            </a:r>
            <a:endParaRPr lang="it-IT" dirty="0" smtClean="0">
              <a:latin typeface="Book Antiqua" pitchFamily="18" charset="0"/>
            </a:endParaRP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223" y="260648"/>
            <a:ext cx="15811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59" y="1268760"/>
            <a:ext cx="1571641" cy="252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694" y="4575818"/>
            <a:ext cx="1640426" cy="22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596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Possibili attività in classe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 smtClean="0">
                <a:latin typeface="Book Antiqua" pitchFamily="18" charset="0"/>
              </a:rPr>
              <a:t>Lettura (traduzione) ed interpretazione di testi originali che descrivono le formule risolutive delle equazioni di secondo grado.</a:t>
            </a:r>
          </a:p>
          <a:p>
            <a:r>
              <a:rPr lang="it-IT" dirty="0" smtClean="0">
                <a:latin typeface="Book Antiqua" pitchFamily="18" charset="0"/>
              </a:rPr>
              <a:t>Gruppi che leggono lo stesso testo e discutono la traduzione e l’interpretazione simbolica</a:t>
            </a:r>
          </a:p>
          <a:p>
            <a:r>
              <a:rPr lang="it-IT" dirty="0" smtClean="0">
                <a:latin typeface="Book Antiqua" pitchFamily="18" charset="0"/>
              </a:rPr>
              <a:t>Gruppi che leggono testi diversi (latino/volgare) e si confrontano</a:t>
            </a:r>
            <a:endParaRPr lang="it-IT" dirty="0">
              <a:latin typeface="Book Antiqua" pitchFamily="18" charset="0"/>
            </a:endParaRPr>
          </a:p>
          <a:p>
            <a:pPr marL="0" indent="0">
              <a:buNone/>
            </a:pPr>
            <a:endParaRPr lang="it-IT" dirty="0">
              <a:latin typeface="Book Antiqua" pitchFamily="18" charset="0"/>
            </a:endParaRPr>
          </a:p>
          <a:p>
            <a:pPr marL="0" indent="0">
              <a:buNone/>
            </a:pPr>
            <a:endParaRPr lang="it-IT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25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026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539552" y="476672"/>
            <a:ext cx="8229600" cy="5534075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>
                <a:latin typeface="Book Antiqua" pitchFamily="18" charset="0"/>
              </a:rPr>
              <a:t>Bozza Indicazioni Ministeriali: «</a:t>
            </a:r>
            <a:r>
              <a:rPr lang="it-IT" i="1" dirty="0">
                <a:latin typeface="Book Antiqua" pitchFamily="18" charset="0"/>
              </a:rPr>
              <a:t>connettere le varie teorie matematiche studiate con le problematiche storiche che le hanno originate e di approfondirne il significato</a:t>
            </a:r>
            <a:r>
              <a:rPr lang="it-IT" i="1" dirty="0" smtClean="0">
                <a:latin typeface="Book Antiqua" pitchFamily="18" charset="0"/>
              </a:rPr>
              <a:t>.»</a:t>
            </a:r>
          </a:p>
          <a:p>
            <a:pPr>
              <a:buFont typeface="Wingdings" pitchFamily="2" charset="2"/>
              <a:buChar char="ü"/>
            </a:pPr>
            <a:endParaRPr lang="it-IT" i="1" dirty="0">
              <a:latin typeface="Book Antiqua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it-IT" dirty="0" smtClean="0">
                <a:latin typeface="Book Antiqua" pitchFamily="18" charset="0"/>
              </a:rPr>
              <a:t>Formazione degli insegnanti</a:t>
            </a:r>
          </a:p>
          <a:p>
            <a:pPr>
              <a:buFont typeface="Wingdings" pitchFamily="2" charset="2"/>
              <a:buChar char="ü"/>
            </a:pPr>
            <a:r>
              <a:rPr lang="it-IT" dirty="0" smtClean="0">
                <a:latin typeface="Book Antiqua" pitchFamily="18" charset="0"/>
              </a:rPr>
              <a:t>Reperimento delle fonti (cartacee e/o elettroniche)</a:t>
            </a:r>
          </a:p>
        </p:txBody>
      </p:sp>
      <p:pic>
        <p:nvPicPr>
          <p:cNvPr id="2050" name="Picture 2" descr="C:\Users\pc\Desktop\tes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941168"/>
            <a:ext cx="762000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06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Da notare che…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Segnaposto contenuto 5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it-IT" dirty="0" smtClean="0">
                    <a:latin typeface="Book Antiqua" pitchFamily="18" charset="0"/>
                  </a:rPr>
                  <a:t>Le radici delle equazioni devono essere positive (</a:t>
                </a:r>
                <a:r>
                  <a:rPr lang="it-IT" i="1" dirty="0" smtClean="0">
                    <a:latin typeface="Book Antiqua" pitchFamily="18" charset="0"/>
                  </a:rPr>
                  <a:t>vere</a:t>
                </a:r>
                <a:r>
                  <a:rPr lang="it-IT" dirty="0" smtClean="0">
                    <a:latin typeface="Book Antiqua" pitchFamily="18" charset="0"/>
                  </a:rPr>
                  <a:t>) </a:t>
                </a:r>
              </a:p>
              <a:p>
                <a:r>
                  <a:rPr lang="it-IT" dirty="0" smtClean="0">
                    <a:latin typeface="Book Antiqua" pitchFamily="18" charset="0"/>
                  </a:rPr>
                  <a:t>Sono accettabili solo i </a:t>
                </a:r>
                <a:r>
                  <a:rPr lang="it-IT" i="1" dirty="0" smtClean="0">
                    <a:latin typeface="Book Antiqua" pitchFamily="18" charset="0"/>
                  </a:rPr>
                  <a:t>numeri interi, </a:t>
                </a:r>
                <a:r>
                  <a:rPr lang="it-IT" dirty="0" smtClean="0">
                    <a:latin typeface="Book Antiqua" pitchFamily="18" charset="0"/>
                  </a:rPr>
                  <a:t>i </a:t>
                </a:r>
                <a:r>
                  <a:rPr lang="it-IT" i="1" dirty="0" smtClean="0">
                    <a:latin typeface="Book Antiqua" pitchFamily="18" charset="0"/>
                  </a:rPr>
                  <a:t>numeri rotti, </a:t>
                </a:r>
                <a:r>
                  <a:rPr lang="it-IT" dirty="0" smtClean="0">
                    <a:latin typeface="Book Antiqua" pitchFamily="18" charset="0"/>
                  </a:rPr>
                  <a:t>i </a:t>
                </a:r>
                <a:r>
                  <a:rPr lang="it-IT" i="1" dirty="0" smtClean="0">
                    <a:latin typeface="Book Antiqua" pitchFamily="18" charset="0"/>
                  </a:rPr>
                  <a:t>numeri </a:t>
                </a:r>
                <a:r>
                  <a:rPr lang="it-IT" i="1" dirty="0" err="1" smtClean="0">
                    <a:latin typeface="Book Antiqua" pitchFamily="18" charset="0"/>
                  </a:rPr>
                  <a:t>surdi</a:t>
                </a:r>
                <a:endParaRPr lang="it-IT" i="1" dirty="0" smtClean="0">
                  <a:latin typeface="Book Antiqua" pitchFamily="18" charset="0"/>
                </a:endParaRPr>
              </a:p>
              <a:p>
                <a:r>
                  <a:rPr lang="it-IT" dirty="0" smtClean="0">
                    <a:latin typeface="Book Antiqua" pitchFamily="18" charset="0"/>
                  </a:rPr>
                  <a:t>Non sono contemplate equazioni con due soluzioni negative (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/>
                      </a:rPr>
                      <m:t>𝑎</m:t>
                    </m:r>
                    <m:sSup>
                      <m:sSupPr>
                        <m:ctrlPr>
                          <a:rPr lang="it-IT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it-IT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it-IT" b="0" i="1" smtClean="0">
                        <a:latin typeface="Cambria Math"/>
                      </a:rPr>
                      <m:t>+</m:t>
                    </m:r>
                    <m:r>
                      <a:rPr lang="it-IT" b="0" i="1" smtClean="0">
                        <a:latin typeface="Cambria Math"/>
                      </a:rPr>
                      <m:t>𝑏𝑥</m:t>
                    </m:r>
                    <m:r>
                      <a:rPr lang="it-IT" b="0" i="1" smtClean="0">
                        <a:latin typeface="Cambria Math"/>
                      </a:rPr>
                      <m:t>+</m:t>
                    </m:r>
                    <m:r>
                      <a:rPr lang="it-IT" b="0" i="1" smtClean="0">
                        <a:latin typeface="Cambria Math"/>
                      </a:rPr>
                      <m:t>𝑐</m:t>
                    </m:r>
                    <m:r>
                      <a:rPr lang="it-IT" b="0" i="1" smtClean="0">
                        <a:latin typeface="Cambria Math"/>
                      </a:rPr>
                      <m:t>=0</m:t>
                    </m:r>
                  </m:oMath>
                </a14:m>
                <a:r>
                  <a:rPr lang="it-IT" dirty="0" smtClean="0">
                    <a:latin typeface="Book Antiqua" pitchFamily="18" charset="0"/>
                  </a:rPr>
                  <a:t>, con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/>
                      </a:rPr>
                      <m:t>𝑎</m:t>
                    </m:r>
                    <m:r>
                      <a:rPr lang="it-IT" b="0" i="1" smtClean="0">
                        <a:latin typeface="Cambria Math"/>
                      </a:rPr>
                      <m:t>, </m:t>
                    </m:r>
                    <m:r>
                      <a:rPr lang="it-IT" b="0" i="1" smtClean="0">
                        <a:latin typeface="Cambria Math"/>
                      </a:rPr>
                      <m:t>𝑏</m:t>
                    </m:r>
                    <m:r>
                      <a:rPr lang="it-IT" b="0" i="1" smtClean="0">
                        <a:latin typeface="Cambria Math"/>
                      </a:rPr>
                      <m:t>, </m:t>
                    </m:r>
                    <m:r>
                      <a:rPr lang="it-IT" b="0" i="1" smtClean="0">
                        <a:latin typeface="Cambria Math"/>
                      </a:rPr>
                      <m:t>𝑐</m:t>
                    </m:r>
                    <m:r>
                      <a:rPr lang="it-IT" b="0" i="1" smtClean="0">
                        <a:latin typeface="Cambria Math"/>
                        <a:ea typeface="Cambria Math"/>
                      </a:rPr>
                      <m:t>&gt;0)</m:t>
                    </m:r>
                  </m:oMath>
                </a14:m>
                <a:endParaRPr lang="it-IT" b="0" dirty="0" smtClean="0">
                  <a:latin typeface="Book Antiqua" pitchFamily="18" charset="0"/>
                  <a:ea typeface="Cambria Math"/>
                </a:endParaRPr>
              </a:p>
              <a:p>
                <a:r>
                  <a:rPr lang="it-IT" dirty="0">
                    <a:latin typeface="Book Antiqua" pitchFamily="18" charset="0"/>
                  </a:rPr>
                  <a:t>e</a:t>
                </a:r>
                <a:r>
                  <a:rPr lang="it-IT" dirty="0" smtClean="0">
                    <a:latin typeface="Book Antiqua" pitchFamily="18" charset="0"/>
                  </a:rPr>
                  <a:t> nemmeno equazioni a discriminante negativo</a:t>
                </a:r>
                <a:endParaRPr lang="it-IT" dirty="0">
                  <a:latin typeface="Book Antiqua" pitchFamily="18" charset="0"/>
                </a:endParaRPr>
              </a:p>
            </p:txBody>
          </p:sp>
        </mc:Choice>
        <mc:Fallback xmlns="">
          <p:sp>
            <p:nvSpPr>
              <p:cNvPr id="6" name="Segnaposto contenuto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630" t="-2830" r="-296" b="-13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803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Una prima osservazione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 smtClean="0">
                <a:latin typeface="Book Antiqua" pitchFamily="18" charset="0"/>
              </a:rPr>
              <a:t>La necessità di considerare le radici quadrate di numeri negativi non nasce dalle formule risolutive delle equazioni di secondo grado. </a:t>
            </a:r>
          </a:p>
          <a:p>
            <a:pPr marL="0" indent="0">
              <a:buNone/>
            </a:pPr>
            <a:r>
              <a:rPr lang="it-IT" dirty="0" smtClean="0">
                <a:latin typeface="Book Antiqua" pitchFamily="18" charset="0"/>
              </a:rPr>
              <a:t>E’ opinione condivisa che</a:t>
            </a:r>
          </a:p>
          <a:p>
            <a:pPr marL="0" indent="0">
              <a:buNone/>
            </a:pPr>
            <a:r>
              <a:rPr lang="it-IT" b="1" dirty="0">
                <a:latin typeface="Book Antiqua" pitchFamily="18" charset="0"/>
              </a:rPr>
              <a:t>l</a:t>
            </a:r>
            <a:r>
              <a:rPr lang="it-IT" b="1" dirty="0" smtClean="0">
                <a:latin typeface="Book Antiqua" pitchFamily="18" charset="0"/>
              </a:rPr>
              <a:t>e equazioni a discriminante negativo non ammettano soluzioni</a:t>
            </a:r>
            <a:endParaRPr lang="it-IT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73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/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/>
            </a:r>
            <a:b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Le equazioni di </a:t>
            </a:r>
            <a:r>
              <a:rPr lang="it-IT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terzo grado</a:t>
            </a:r>
            <a:br>
              <a:rPr lang="it-IT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435280" cy="5257800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:r>
                  <a:rPr lang="it-IT" dirty="0" smtClean="0">
                    <a:latin typeface="Book Antiqua" pitchFamily="18" charset="0"/>
                  </a:rPr>
                  <a:t>Anche in questo caso abbiamo 3 casi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it-IT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𝒙</m:t>
                          </m:r>
                        </m:e>
                        <m:sup>
                          <m:r>
                            <a:rPr lang="it-IT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𝟑</m:t>
                          </m:r>
                        </m:sup>
                      </m:sSup>
                      <m:r>
                        <a:rPr lang="it-IT" b="1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+</m:t>
                      </m:r>
                      <m:r>
                        <a:rPr lang="it-IT" b="1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𝒑𝒙</m:t>
                      </m:r>
                      <m:r>
                        <a:rPr lang="it-IT" b="1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  <m:r>
                        <a:rPr lang="it-IT" b="1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𝒒</m:t>
                      </m:r>
                    </m:oMath>
                  </m:oMathPara>
                </a14:m>
                <a:endParaRPr lang="it-IT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it-IT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𝒙</m:t>
                          </m:r>
                        </m:e>
                        <m:sup>
                          <m:r>
                            <a:rPr lang="it-IT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𝟑</m:t>
                          </m:r>
                        </m:sup>
                      </m:sSup>
                      <m:r>
                        <a:rPr lang="it-IT" b="1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+</m:t>
                      </m:r>
                      <m:r>
                        <a:rPr lang="it-IT" b="1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𝒒</m:t>
                      </m:r>
                      <m:r>
                        <a:rPr lang="it-IT" b="1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  <m:r>
                        <a:rPr lang="it-IT" b="1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𝒑𝒙</m:t>
                      </m:r>
                    </m:oMath>
                  </m:oMathPara>
                </a14:m>
                <a:endParaRPr lang="it-IT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 Antiqua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it-IT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𝒙</m:t>
                          </m:r>
                        </m:e>
                        <m:sup>
                          <m:r>
                            <a:rPr lang="it-IT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𝟑</m:t>
                          </m:r>
                        </m:sup>
                      </m:sSup>
                      <m:r>
                        <a:rPr lang="it-IT" b="1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  <m:r>
                        <a:rPr lang="it-IT" b="1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𝒑𝒙</m:t>
                      </m:r>
                      <m:r>
                        <a:rPr lang="it-IT" b="1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+</m:t>
                      </m:r>
                      <m:r>
                        <a:rPr lang="it-IT" b="1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𝒒</m:t>
                      </m:r>
                    </m:oMath>
                  </m:oMathPara>
                </a14:m>
                <a:endParaRPr lang="it-IT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 Antiqua" pitchFamily="18" charset="0"/>
                </a:endParaRPr>
              </a:p>
              <a:p>
                <a:pPr algn="ctr">
                  <a:lnSpc>
                    <a:spcPct val="90000"/>
                  </a:lnSpc>
                  <a:buFontTx/>
                  <a:buNone/>
                </a:pPr>
                <a:endParaRPr lang="it-IT" dirty="0">
                  <a:latin typeface="Book Antiqua" pitchFamily="18" charset="0"/>
                </a:endParaRPr>
              </a:p>
              <a:p>
                <a:pPr>
                  <a:lnSpc>
                    <a:spcPct val="90000"/>
                  </a:lnSpc>
                  <a:buFontTx/>
                  <a:buNone/>
                </a:pPr>
                <a:r>
                  <a:rPr lang="it-IT" dirty="0" smtClean="0">
                    <a:latin typeface="Book Antiqua" pitchFamily="18" charset="0"/>
                  </a:rPr>
                  <a:t>Non si considerano </a:t>
                </a:r>
                <a:r>
                  <a:rPr lang="it-IT" dirty="0">
                    <a:latin typeface="Book Antiqua" pitchFamily="18" charset="0"/>
                  </a:rPr>
                  <a:t>equazioni cubiche </a:t>
                </a:r>
                <a:r>
                  <a:rPr lang="it-IT" b="1" dirty="0" smtClean="0">
                    <a:latin typeface="Book Antiqua" pitchFamily="18" charset="0"/>
                  </a:rPr>
                  <a:t>complete </a:t>
                </a:r>
                <a:r>
                  <a:rPr lang="it-IT" dirty="0" smtClean="0">
                    <a:latin typeface="Book Antiqua" pitchFamily="18" charset="0"/>
                  </a:rPr>
                  <a:t>ma</a:t>
                </a:r>
              </a:p>
              <a:p>
                <a:pPr>
                  <a:lnSpc>
                    <a:spcPct val="90000"/>
                  </a:lnSpc>
                  <a:buFontTx/>
                  <a:buNone/>
                </a:pPr>
                <a:r>
                  <a:rPr lang="it-IT" dirty="0">
                    <a:latin typeface="Book Antiqua" pitchFamily="18" charset="0"/>
                  </a:rPr>
                  <a:t>n</a:t>
                </a:r>
                <a:r>
                  <a:rPr lang="it-IT" dirty="0" smtClean="0">
                    <a:latin typeface="Book Antiqua" pitchFamily="18" charset="0"/>
                  </a:rPr>
                  <a:t>essuno avanza dubbi sulla generalità delle equazioni</a:t>
                </a:r>
                <a:endParaRPr lang="it-IT" dirty="0">
                  <a:latin typeface="Book Antiqua" pitchFamily="18" charset="0"/>
                </a:endParaRPr>
              </a:p>
              <a:p>
                <a:pPr>
                  <a:buFontTx/>
                  <a:buNone/>
                </a:pPr>
                <a:r>
                  <a:rPr lang="it-IT" dirty="0" smtClean="0">
                    <a:latin typeface="Book Antiqua" pitchFamily="18" charset="0"/>
                  </a:rPr>
                  <a:t>Come mai?</a:t>
                </a:r>
              </a:p>
              <a:p>
                <a:pPr>
                  <a:buFontTx/>
                  <a:buNone/>
                </a:pPr>
                <a:r>
                  <a:rPr lang="it-IT" dirty="0" smtClean="0">
                    <a:latin typeface="Book Antiqua" pitchFamily="18" charset="0"/>
                  </a:rPr>
                  <a:t>Perché era </a:t>
                </a:r>
                <a:r>
                  <a:rPr lang="it-IT" dirty="0">
                    <a:latin typeface="Book Antiqua" pitchFamily="18" charset="0"/>
                  </a:rPr>
                  <a:t>noto </a:t>
                </a:r>
                <a:r>
                  <a:rPr lang="it-IT" dirty="0" smtClean="0">
                    <a:latin typeface="Book Antiqua" pitchFamily="18" charset="0"/>
                  </a:rPr>
                  <a:t>che la trasformazione </a:t>
                </a:r>
                <a:endParaRPr lang="it-IT" dirty="0">
                  <a:latin typeface="Book Antiqua" pitchFamily="18" charset="0"/>
                </a:endParaRPr>
              </a:p>
              <a:p>
                <a:pPr algn="ctr">
                  <a:buFontTx/>
                  <a:buNone/>
                </a:pPr>
                <a:r>
                  <a:rPr lang="it-IT" i="1" dirty="0">
                    <a:latin typeface="Book Antiqua" pitchFamily="18" charset="0"/>
                  </a:rPr>
                  <a:t>x</a:t>
                </a:r>
                <a:r>
                  <a:rPr lang="it-IT" dirty="0">
                    <a:latin typeface="Book Antiqua" pitchFamily="18" charset="0"/>
                  </a:rPr>
                  <a:t> = </a:t>
                </a:r>
                <a:r>
                  <a:rPr lang="it-IT" i="1" dirty="0">
                    <a:latin typeface="Book Antiqua" pitchFamily="18" charset="0"/>
                  </a:rPr>
                  <a:t>y</a:t>
                </a:r>
                <a:r>
                  <a:rPr lang="it-IT" dirty="0">
                    <a:latin typeface="Book Antiqua" pitchFamily="18" charset="0"/>
                  </a:rPr>
                  <a:t> – r/3</a:t>
                </a:r>
              </a:p>
              <a:p>
                <a:pPr algn="ctr">
                  <a:buFontTx/>
                  <a:buNone/>
                </a:pPr>
                <a:r>
                  <a:rPr lang="it-IT" i="1" dirty="0" smtClean="0">
                    <a:latin typeface="Book Antiqua" pitchFamily="18" charset="0"/>
                  </a:rPr>
                  <a:t>x</a:t>
                </a:r>
                <a:r>
                  <a:rPr lang="it-IT" baseline="30000" dirty="0" smtClean="0">
                    <a:latin typeface="Book Antiqua" pitchFamily="18" charset="0"/>
                  </a:rPr>
                  <a:t>3</a:t>
                </a:r>
                <a:r>
                  <a:rPr lang="it-IT" dirty="0" smtClean="0">
                    <a:latin typeface="Book Antiqua" pitchFamily="18" charset="0"/>
                  </a:rPr>
                  <a:t> </a:t>
                </a:r>
                <a:r>
                  <a:rPr lang="it-IT" dirty="0">
                    <a:latin typeface="Book Antiqua" pitchFamily="18" charset="0"/>
                  </a:rPr>
                  <a:t>+ r</a:t>
                </a:r>
                <a:r>
                  <a:rPr lang="it-IT" i="1" dirty="0">
                    <a:latin typeface="Book Antiqua" pitchFamily="18" charset="0"/>
                  </a:rPr>
                  <a:t>x</a:t>
                </a:r>
                <a:r>
                  <a:rPr lang="it-IT" baseline="30000" dirty="0">
                    <a:latin typeface="Book Antiqua" pitchFamily="18" charset="0"/>
                  </a:rPr>
                  <a:t>2</a:t>
                </a:r>
                <a:r>
                  <a:rPr lang="it-IT" dirty="0">
                    <a:latin typeface="Book Antiqua" pitchFamily="18" charset="0"/>
                  </a:rPr>
                  <a:t> + </a:t>
                </a:r>
                <a:r>
                  <a:rPr lang="it-IT" dirty="0" err="1">
                    <a:latin typeface="Book Antiqua" pitchFamily="18" charset="0"/>
                  </a:rPr>
                  <a:t>p</a:t>
                </a:r>
                <a:r>
                  <a:rPr lang="it-IT" i="1" dirty="0" err="1">
                    <a:latin typeface="Book Antiqua" pitchFamily="18" charset="0"/>
                  </a:rPr>
                  <a:t>x</a:t>
                </a:r>
                <a:r>
                  <a:rPr lang="it-IT" dirty="0">
                    <a:latin typeface="Book Antiqua" pitchFamily="18" charset="0"/>
                  </a:rPr>
                  <a:t> + </a:t>
                </a:r>
                <a:r>
                  <a:rPr lang="it-IT" i="1" dirty="0">
                    <a:latin typeface="Book Antiqua" pitchFamily="18" charset="0"/>
                  </a:rPr>
                  <a:t>q</a:t>
                </a:r>
                <a:r>
                  <a:rPr lang="it-IT" dirty="0">
                    <a:latin typeface="Book Antiqua" pitchFamily="18" charset="0"/>
                  </a:rPr>
                  <a:t> = 0    </a:t>
                </a:r>
                <a:r>
                  <a:rPr lang="it-IT" b="1" dirty="0">
                    <a:solidFill>
                      <a:srgbClr val="FF0000"/>
                    </a:solidFill>
                    <a:latin typeface="Book Antiqua" pitchFamily="18" charset="0"/>
                  </a:rPr>
                  <a:t>→   </a:t>
                </a:r>
                <a:r>
                  <a:rPr lang="it-IT" i="1" dirty="0">
                    <a:latin typeface="Book Antiqua" pitchFamily="18" charset="0"/>
                  </a:rPr>
                  <a:t>y</a:t>
                </a:r>
                <a:r>
                  <a:rPr lang="it-IT" baseline="30000" dirty="0">
                    <a:latin typeface="Book Antiqua" pitchFamily="18" charset="0"/>
                  </a:rPr>
                  <a:t>3</a:t>
                </a:r>
                <a:r>
                  <a:rPr lang="it-IT" dirty="0">
                    <a:latin typeface="Book Antiqua" pitchFamily="18" charset="0"/>
                  </a:rPr>
                  <a:t> + </a:t>
                </a:r>
                <a:r>
                  <a:rPr lang="it-IT" dirty="0" err="1">
                    <a:latin typeface="Book Antiqua" pitchFamily="18" charset="0"/>
                  </a:rPr>
                  <a:t>p</a:t>
                </a:r>
                <a:r>
                  <a:rPr lang="it-IT" i="1" dirty="0" err="1">
                    <a:latin typeface="Book Antiqua" pitchFamily="18" charset="0"/>
                  </a:rPr>
                  <a:t>y</a:t>
                </a:r>
                <a:r>
                  <a:rPr lang="it-IT" dirty="0">
                    <a:latin typeface="Book Antiqua" pitchFamily="18" charset="0"/>
                  </a:rPr>
                  <a:t> + </a:t>
                </a:r>
                <a:r>
                  <a:rPr lang="it-IT" i="1" dirty="0">
                    <a:latin typeface="Book Antiqua" pitchFamily="18" charset="0"/>
                  </a:rPr>
                  <a:t>q</a:t>
                </a:r>
                <a:r>
                  <a:rPr lang="it-IT" dirty="0">
                    <a:latin typeface="Book Antiqua" pitchFamily="18" charset="0"/>
                  </a:rPr>
                  <a:t> = 0</a:t>
                </a:r>
                <a:endParaRPr lang="it-IT" b="1" dirty="0">
                  <a:solidFill>
                    <a:srgbClr val="FF0000"/>
                  </a:solidFill>
                  <a:latin typeface="Book Antiqua" pitchFamily="18" charset="0"/>
                </a:endParaRPr>
              </a:p>
              <a:p>
                <a:pPr marL="0" indent="0">
                  <a:buNone/>
                </a:pPr>
                <a:endParaRPr lang="it-IT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 Antiqua" pitchFamily="18" charset="0"/>
                </a:endParaRP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435280" cy="5257800"/>
              </a:xfrm>
              <a:blipFill rotWithShape="1">
                <a:blip r:embed="rId2"/>
                <a:stretch>
                  <a:fillRect l="-1301" t="-1740" r="-6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108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/>
            </a:r>
            <a:b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Le </a:t>
            </a:r>
            <a:r>
              <a:rPr lang="it-IT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equazioni di terzo </a:t>
            </a:r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grado</a:t>
            </a:r>
            <a:b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Come si è trovata la formula risolutiva?</a:t>
            </a:r>
            <a:r>
              <a:rPr lang="it-IT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/>
            </a:r>
            <a:br>
              <a:rPr lang="it-IT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Segnaposto contenuto 5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514116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it-IT" sz="2400" i="1" dirty="0" smtClean="0">
                    <a:latin typeface="Book Antiqua" pitchFamily="18" charset="0"/>
                  </a:rPr>
                  <a:t>Ipotesi di E. Bortolotti – Estrazione della radice cubica di un    binomio</a:t>
                </a:r>
              </a:p>
              <a:p>
                <a:pPr marL="0" indent="0">
                  <a:buNone/>
                </a:pPr>
                <a:r>
                  <a:rPr lang="it-IT" sz="2400" dirty="0">
                    <a:latin typeface="Book Antiqua" pitchFamily="18" charset="0"/>
                  </a:rPr>
                  <a:t>Dati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/>
                      </a:rPr>
                      <m:t>𝑚</m:t>
                    </m:r>
                    <m:r>
                      <a:rPr lang="it-IT" sz="2400" b="0" i="1" smtClean="0">
                        <a:latin typeface="Cambria Math"/>
                      </a:rPr>
                      <m:t>, </m:t>
                    </m:r>
                    <m:r>
                      <a:rPr lang="it-IT" sz="2400" b="0" i="1" smtClean="0">
                        <a:latin typeface="Cambria Math"/>
                      </a:rPr>
                      <m:t>𝑛</m:t>
                    </m:r>
                    <m:r>
                      <a:rPr lang="it-IT" sz="2400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it-IT" sz="2400" dirty="0" smtClean="0">
                    <a:latin typeface="Book Antiqua" pitchFamily="18" charset="0"/>
                  </a:rPr>
                  <a:t>con </a:t>
                </a:r>
                <a14:m>
                  <m:oMath xmlns:m="http://schemas.openxmlformats.org/officeDocument/2006/math">
                    <m:r>
                      <a:rPr lang="it-IT" sz="2400" i="1">
                        <a:latin typeface="Cambria Math"/>
                      </a:rPr>
                      <m:t>𝑛</m:t>
                    </m:r>
                    <m:r>
                      <a:rPr lang="it-IT" sz="2400" i="1">
                        <a:latin typeface="Cambria Math"/>
                      </a:rPr>
                      <m:t>&gt;</m:t>
                    </m:r>
                    <m:sSup>
                      <m:sSupPr>
                        <m:ctrlPr>
                          <a:rPr lang="it-IT" sz="2400" i="1">
                            <a:latin typeface="Cambria Math"/>
                          </a:rPr>
                        </m:ctrlPr>
                      </m:sSupPr>
                      <m:e>
                        <m:r>
                          <a:rPr lang="it-IT" sz="2400" i="1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it-IT" sz="24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sz="2400" dirty="0">
                    <a:latin typeface="Book Antiqua" pitchFamily="18" charset="0"/>
                  </a:rPr>
                  <a:t> si cercano due numeri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/>
                      </a:rPr>
                      <m:t>𝑢</m:t>
                    </m:r>
                  </m:oMath>
                </a14:m>
                <a:r>
                  <a:rPr lang="it-IT" sz="2400" dirty="0" smtClean="0">
                    <a:latin typeface="Book Antiqua" pitchFamily="18" charset="0"/>
                  </a:rPr>
                  <a:t> e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/>
                      </a:rPr>
                      <m:t>𝑣</m:t>
                    </m:r>
                    <m:r>
                      <a:rPr lang="it-IT" sz="2400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it-IT" sz="2400" dirty="0" smtClean="0">
                    <a:latin typeface="Book Antiqua" pitchFamily="18" charset="0"/>
                  </a:rPr>
                  <a:t>tali </a:t>
                </a:r>
                <a:r>
                  <a:rPr lang="it-IT" sz="2400" dirty="0">
                    <a:latin typeface="Book Antiqua" pitchFamily="18" charset="0"/>
                  </a:rPr>
                  <a:t>che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ctrlPr>
                            <a:rPr lang="it-IT" sz="2400" b="1" i="1">
                              <a:latin typeface="Cambria Math"/>
                            </a:rPr>
                          </m:ctrlPr>
                        </m:radPr>
                        <m:deg>
                          <m:r>
                            <a:rPr lang="it-IT" sz="2400" b="1" i="1">
                              <a:latin typeface="Cambria Math"/>
                            </a:rPr>
                            <m:t>𝟑</m:t>
                          </m:r>
                        </m:deg>
                        <m:e>
                          <m:rad>
                            <m:radPr>
                              <m:degHide m:val="on"/>
                              <m:ctrlPr>
                                <a:rPr lang="it-IT" sz="2400" b="1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2400" b="1" i="1">
                                  <a:latin typeface="Cambria Math"/>
                                </a:rPr>
                                <m:t>𝒏</m:t>
                              </m:r>
                            </m:e>
                          </m:rad>
                          <m:r>
                            <a:rPr lang="it-IT" sz="2400" b="1" i="1">
                              <a:latin typeface="Cambria Math"/>
                            </a:rPr>
                            <m:t> ±</m:t>
                          </m:r>
                          <m:r>
                            <a:rPr lang="it-IT" sz="2400" b="1" i="1">
                              <a:latin typeface="Cambria Math"/>
                            </a:rPr>
                            <m:t>𝒎</m:t>
                          </m:r>
                        </m:e>
                      </m:rad>
                      <m:r>
                        <a:rPr lang="it-IT" sz="2400" b="1" i="1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sz="2400" b="1" i="1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it-IT" sz="2400" b="1" i="1">
                              <a:latin typeface="Cambria Math"/>
                            </a:rPr>
                            <m:t>𝒗</m:t>
                          </m:r>
                        </m:e>
                      </m:rad>
                      <m:r>
                        <a:rPr lang="it-IT" sz="2400" b="1" i="1">
                          <a:latin typeface="Cambria Math"/>
                        </a:rPr>
                        <m:t>±</m:t>
                      </m:r>
                      <m:r>
                        <a:rPr lang="it-IT" sz="2400" b="1" i="1">
                          <a:latin typeface="Cambria Math"/>
                        </a:rPr>
                        <m:t>𝒖</m:t>
                      </m:r>
                    </m:oMath>
                  </m:oMathPara>
                </a14:m>
                <a:endParaRPr lang="it-IT" sz="2400" b="1" dirty="0" smtClean="0">
                  <a:latin typeface="Book Antiqua" pitchFamily="18" charset="0"/>
                </a:endParaRPr>
              </a:p>
              <a:p>
                <a:pPr marL="0" indent="0">
                  <a:buNone/>
                </a:pPr>
                <a:r>
                  <a:rPr lang="it-IT" sz="2400" dirty="0">
                    <a:latin typeface="Book Antiqua" pitchFamily="18" charset="0"/>
                  </a:rPr>
                  <a:t>E</a:t>
                </a:r>
                <a:r>
                  <a:rPr lang="it-IT" sz="2400" dirty="0" smtClean="0">
                    <a:latin typeface="Book Antiqua" pitchFamily="18" charset="0"/>
                  </a:rPr>
                  <a:t>levando </a:t>
                </a:r>
                <a:r>
                  <a:rPr lang="it-IT" sz="2400" dirty="0">
                    <a:latin typeface="Book Antiqua" pitchFamily="18" charset="0"/>
                  </a:rPr>
                  <a:t>al cubo la relazione </a:t>
                </a:r>
                <a:r>
                  <a:rPr lang="it-IT" sz="2400" dirty="0" smtClean="0">
                    <a:latin typeface="Book Antiqua" pitchFamily="18" charset="0"/>
                  </a:rPr>
                  <a:t>si ottiene</a:t>
                </a:r>
                <a:endParaRPr lang="it-IT" sz="2400" dirty="0">
                  <a:latin typeface="Book Antiqua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it-IT" sz="2400" i="1">
                            <a:latin typeface="Cambria Math"/>
                          </a:rPr>
                        </m:ctrlPr>
                      </m:sSupPr>
                      <m:e>
                        <m:r>
                          <a:rPr lang="it-IT" sz="2400" i="1">
                            <a:latin typeface="Cambria Math"/>
                          </a:rPr>
                          <m:t>𝑢</m:t>
                        </m:r>
                      </m:e>
                      <m:sup>
                        <m:r>
                          <a:rPr lang="it-IT" sz="2400" i="1"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it-IT" sz="2400" dirty="0">
                    <a:latin typeface="Book Antiqua" pitchFamily="18" charset="0"/>
                  </a:rPr>
                  <a:t>+</a:t>
                </a:r>
                <a14:m>
                  <m:oMath xmlns:m="http://schemas.openxmlformats.org/officeDocument/2006/math">
                    <m:r>
                      <a:rPr lang="it-IT" sz="2400" i="1">
                        <a:latin typeface="Cambria Math"/>
                      </a:rPr>
                      <m:t>3</m:t>
                    </m:r>
                    <m:r>
                      <a:rPr lang="it-IT" sz="2400" i="1">
                        <a:latin typeface="Cambria Math"/>
                      </a:rPr>
                      <m:t>𝑢𝑣</m:t>
                    </m:r>
                    <m:r>
                      <a:rPr lang="it-IT" sz="2400" i="1">
                        <a:latin typeface="Cambria Math"/>
                      </a:rPr>
                      <m:t>=</m:t>
                    </m:r>
                    <m:r>
                      <a:rPr lang="it-IT" sz="2400" i="1">
                        <a:latin typeface="Cambria Math"/>
                      </a:rPr>
                      <m:t>𝑚</m:t>
                    </m:r>
                  </m:oMath>
                </a14:m>
                <a:endParaRPr lang="it-IT" sz="2400" dirty="0">
                  <a:latin typeface="Book Antiqua" pitchFamily="18" charset="0"/>
                </a:endParaRPr>
              </a:p>
              <a:p>
                <a:pPr marL="0" indent="0">
                  <a:buNone/>
                </a:pPr>
                <a:r>
                  <a:rPr lang="it-IT" sz="2400" dirty="0">
                    <a:latin typeface="Book Antiqua" pitchFamily="18" charset="0"/>
                  </a:rPr>
                  <a:t>S</a:t>
                </a:r>
                <a:r>
                  <a:rPr lang="it-IT" sz="2400" dirty="0" smtClean="0">
                    <a:latin typeface="Book Antiqua" pitchFamily="18" charset="0"/>
                  </a:rPr>
                  <a:t>e </a:t>
                </a:r>
                <a:r>
                  <a:rPr lang="it-IT" sz="2400" dirty="0">
                    <a:latin typeface="Book Antiqua" pitchFamily="18" charset="0"/>
                  </a:rPr>
                  <a:t>si moltiplicano tra loro le due relazioni si ricava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>
                          <a:latin typeface="Cambria Math"/>
                        </a:rPr>
                        <m:t>𝑣</m:t>
                      </m:r>
                      <m:r>
                        <a:rPr lang="it-IT" sz="2400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it-IT" sz="24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it-IT" sz="2400" i="1">
                              <a:latin typeface="Cambria Math"/>
                            </a:rPr>
                            <m:t>𝑢</m:t>
                          </m:r>
                        </m:e>
                        <m:sup>
                          <m:r>
                            <a:rPr lang="it-IT" sz="2400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it-IT" sz="2400" i="1">
                          <a:latin typeface="Cambria Math"/>
                        </a:rPr>
                        <m:t>+</m:t>
                      </m:r>
                      <m:rad>
                        <m:radPr>
                          <m:ctrlPr>
                            <a:rPr lang="it-IT" sz="2400" i="1">
                              <a:latin typeface="Cambria Math"/>
                            </a:rPr>
                          </m:ctrlPr>
                        </m:radPr>
                        <m:deg>
                          <m:r>
                            <a:rPr lang="it-IT" sz="2400" i="1">
                              <a:latin typeface="Cambria Math"/>
                            </a:rPr>
                            <m:t>3</m:t>
                          </m:r>
                        </m:deg>
                        <m:e>
                          <m:r>
                            <a:rPr lang="it-IT" sz="2400" i="1">
                              <a:latin typeface="Cambria Math"/>
                            </a:rPr>
                            <m:t>𝑛</m:t>
                          </m:r>
                          <m:r>
                            <a:rPr lang="it-IT" sz="2400" i="1">
                              <a:latin typeface="Cambria Math"/>
                            </a:rPr>
                            <m:t>−</m:t>
                          </m:r>
                          <m:sSup>
                            <m:sSupPr>
                              <m:ctrlPr>
                                <a:rPr lang="it-IT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it-IT" sz="2400" i="1">
                                  <a:latin typeface="Cambria Math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it-IT" sz="2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it-IT" sz="2400" dirty="0">
                  <a:latin typeface="Book Antiqua" pitchFamily="18" charset="0"/>
                </a:endParaRPr>
              </a:p>
              <a:p>
                <a:pPr marL="0" indent="0">
                  <a:buNone/>
                </a:pPr>
                <a:r>
                  <a:rPr lang="it-IT" sz="2400" dirty="0">
                    <a:latin typeface="Book Antiqua" pitchFamily="18" charset="0"/>
                  </a:rPr>
                  <a:t>E quindi inserendo nell’equazione precedente il valore di </a:t>
                </a:r>
                <a:r>
                  <a:rPr lang="it-IT" sz="2400" i="1" dirty="0">
                    <a:latin typeface="Book Antiqua" pitchFamily="18" charset="0"/>
                  </a:rPr>
                  <a:t>v </a:t>
                </a:r>
                <a:r>
                  <a:rPr lang="it-IT" sz="2400" dirty="0">
                    <a:latin typeface="Book Antiqua" pitchFamily="18" charset="0"/>
                  </a:rPr>
                  <a:t>così trovato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>
                          <a:latin typeface="Cambria Math"/>
                        </a:rPr>
                        <m:t>4</m:t>
                      </m:r>
                      <m:sSup>
                        <m:sSupPr>
                          <m:ctrlPr>
                            <a:rPr lang="it-IT" sz="24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it-IT" sz="2400" i="1">
                              <a:latin typeface="Cambria Math"/>
                            </a:rPr>
                            <m:t>𝑢</m:t>
                          </m:r>
                        </m:e>
                        <m:sup>
                          <m:r>
                            <a:rPr lang="it-IT" sz="2400" i="1"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it-IT" sz="2400" i="1">
                          <a:latin typeface="Cambria Math"/>
                        </a:rPr>
                        <m:t>+3 </m:t>
                      </m:r>
                      <m:r>
                        <a:rPr lang="it-IT" sz="2400" i="1">
                          <a:latin typeface="Cambria Math"/>
                        </a:rPr>
                        <m:t>𝑢</m:t>
                      </m:r>
                      <m:r>
                        <a:rPr lang="it-IT" sz="2400" i="1">
                          <a:latin typeface="Cambria Math"/>
                        </a:rPr>
                        <m:t> </m:t>
                      </m:r>
                      <m:rad>
                        <m:radPr>
                          <m:ctrlPr>
                            <a:rPr lang="it-IT" sz="2400" i="1">
                              <a:latin typeface="Cambria Math"/>
                            </a:rPr>
                          </m:ctrlPr>
                        </m:radPr>
                        <m:deg>
                          <m:r>
                            <a:rPr lang="it-IT" sz="2400" i="1">
                              <a:latin typeface="Cambria Math"/>
                            </a:rPr>
                            <m:t>3</m:t>
                          </m:r>
                        </m:deg>
                        <m:e>
                          <m:r>
                            <a:rPr lang="it-IT" sz="2400" i="1">
                              <a:latin typeface="Cambria Math"/>
                            </a:rPr>
                            <m:t>𝑛</m:t>
                          </m:r>
                          <m:r>
                            <a:rPr lang="it-IT" sz="2400" i="1">
                              <a:latin typeface="Cambria Math"/>
                            </a:rPr>
                            <m:t>−</m:t>
                          </m:r>
                          <m:sSup>
                            <m:sSupPr>
                              <m:ctrlPr>
                                <a:rPr lang="it-IT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it-IT" sz="2400" i="1">
                                  <a:latin typeface="Cambria Math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it-IT" sz="2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it-IT" sz="2400" i="1">
                          <a:latin typeface="Cambria Math"/>
                        </a:rPr>
                        <m:t>=</m:t>
                      </m:r>
                      <m:r>
                        <a:rPr lang="it-IT" sz="2400" i="1">
                          <a:latin typeface="Cambria Math"/>
                        </a:rPr>
                        <m:t>𝑚</m:t>
                      </m:r>
                    </m:oMath>
                  </m:oMathPara>
                </a14:m>
                <a:endParaRPr lang="it-IT" sz="2400" dirty="0">
                  <a:latin typeface="Book Antiqua" pitchFamily="18" charset="0"/>
                </a:endParaRPr>
              </a:p>
              <a:p>
                <a:pPr marL="0" indent="0">
                  <a:buNone/>
                </a:pPr>
                <a:endParaRPr lang="it-IT" sz="2400" dirty="0"/>
              </a:p>
              <a:p>
                <a:pPr marL="0" indent="0">
                  <a:buNone/>
                </a:pPr>
                <a:endParaRPr lang="it-IT" sz="2400" dirty="0">
                  <a:latin typeface="Book Antiqua" pitchFamily="18" charset="0"/>
                </a:endParaRPr>
              </a:p>
            </p:txBody>
          </p:sp>
        </mc:Choice>
        <mc:Fallback xmlns="">
          <p:sp>
            <p:nvSpPr>
              <p:cNvPr id="6" name="Segnaposto contenuto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5141168"/>
              </a:xfrm>
              <a:blipFill rotWithShape="1">
                <a:blip r:embed="rId2"/>
                <a:stretch>
                  <a:fillRect l="-1111" t="-949" r="-74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657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 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539552" y="476672"/>
                <a:ext cx="8229600" cy="5904656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it-IT" dirty="0" smtClean="0">
                    <a:latin typeface="Book Antiqua" pitchFamily="18" charset="0"/>
                  </a:rPr>
                  <a:t>D’altra </a:t>
                </a:r>
                <a:r>
                  <a:rPr lang="it-IT" dirty="0">
                    <a:latin typeface="Book Antiqua" pitchFamily="18" charset="0"/>
                  </a:rPr>
                  <a:t>parte, sottraendo l’una dall’altra le due relazioni iniziali si </a:t>
                </a:r>
                <a:r>
                  <a:rPr lang="it-IT" dirty="0" smtClean="0">
                    <a:latin typeface="Book Antiqua" pitchFamily="18" charset="0"/>
                  </a:rPr>
                  <a:t>ricava</a:t>
                </a:r>
              </a:p>
              <a:p>
                <a:pPr marL="0" indent="0">
                  <a:buNone/>
                </a:pPr>
                <a:endParaRPr lang="it-IT" dirty="0" smtClean="0">
                  <a:latin typeface="Book Antiqua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/>
                        </a:rPr>
                        <m:t>2</m:t>
                      </m:r>
                      <m:r>
                        <a:rPr lang="it-IT" i="1">
                          <a:latin typeface="Cambria Math"/>
                        </a:rPr>
                        <m:t>𝑢</m:t>
                      </m:r>
                      <m:r>
                        <a:rPr lang="it-IT" i="1">
                          <a:latin typeface="Cambria Math"/>
                        </a:rPr>
                        <m:t>=</m:t>
                      </m:r>
                      <m:rad>
                        <m:radPr>
                          <m:ctrlPr>
                            <a:rPr lang="it-IT" i="1">
                              <a:latin typeface="Cambria Math"/>
                            </a:rPr>
                          </m:ctrlPr>
                        </m:radPr>
                        <m:deg>
                          <m:r>
                            <a:rPr lang="it-IT" i="1">
                              <a:latin typeface="Cambria Math"/>
                            </a:rPr>
                            <m:t>3</m:t>
                          </m:r>
                        </m:deg>
                        <m:e>
                          <m:rad>
                            <m:radPr>
                              <m:degHide m:val="on"/>
                              <m:ctrlPr>
                                <a:rPr lang="it-IT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i="1">
                                  <a:latin typeface="Cambria Math"/>
                                </a:rPr>
                                <m:t>𝑛</m:t>
                              </m:r>
                            </m:e>
                          </m:rad>
                          <m:r>
                            <a:rPr lang="it-IT" i="1">
                              <a:latin typeface="Cambria Math"/>
                            </a:rPr>
                            <m:t>+</m:t>
                          </m:r>
                          <m:r>
                            <a:rPr lang="it-IT" i="1">
                              <a:latin typeface="Cambria Math"/>
                            </a:rPr>
                            <m:t>𝑚</m:t>
                          </m:r>
                        </m:e>
                      </m:rad>
                      <m:r>
                        <a:rPr lang="it-IT" i="1">
                          <a:latin typeface="Cambria Math"/>
                        </a:rPr>
                        <m:t>− </m:t>
                      </m:r>
                      <m:rad>
                        <m:radPr>
                          <m:ctrlPr>
                            <a:rPr lang="it-IT" i="1">
                              <a:latin typeface="Cambria Math"/>
                            </a:rPr>
                          </m:ctrlPr>
                        </m:radPr>
                        <m:deg>
                          <m:r>
                            <a:rPr lang="it-IT" i="1">
                              <a:latin typeface="Cambria Math"/>
                            </a:rPr>
                            <m:t>3</m:t>
                          </m:r>
                        </m:deg>
                        <m:e>
                          <m:rad>
                            <m:radPr>
                              <m:degHide m:val="on"/>
                              <m:ctrlPr>
                                <a:rPr lang="it-IT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i="1">
                                  <a:latin typeface="Cambria Math"/>
                                </a:rPr>
                                <m:t>𝑛</m:t>
                              </m:r>
                            </m:e>
                          </m:rad>
                          <m:r>
                            <a:rPr lang="it-IT" i="1">
                              <a:latin typeface="Cambria Math"/>
                            </a:rPr>
                            <m:t>−</m:t>
                          </m:r>
                          <m:r>
                            <a:rPr lang="it-IT" i="1">
                              <a:latin typeface="Cambria Math"/>
                            </a:rPr>
                            <m:t>𝑚</m:t>
                          </m:r>
                        </m:e>
                      </m:rad>
                    </m:oMath>
                  </m:oMathPara>
                </a14:m>
                <a:endParaRPr lang="it-IT" dirty="0">
                  <a:latin typeface="Book Antiqua" pitchFamily="18" charset="0"/>
                </a:endParaRPr>
              </a:p>
              <a:p>
                <a:pPr marL="0" indent="0">
                  <a:buNone/>
                </a:pPr>
                <a:r>
                  <a:rPr lang="it-IT" dirty="0" smtClean="0">
                    <a:latin typeface="Book Antiqua" pitchFamily="18" charset="0"/>
                  </a:rPr>
                  <a:t>Ponendo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/>
                      </a:rPr>
                      <m:t>𝑥</m:t>
                    </m:r>
                    <m:r>
                      <a:rPr lang="it-IT" b="0" i="1" smtClean="0">
                        <a:latin typeface="Cambria Math"/>
                      </a:rPr>
                      <m:t>=2</m:t>
                    </m:r>
                    <m:r>
                      <a:rPr lang="it-IT" b="0" i="1" smtClean="0">
                        <a:latin typeface="Cambria Math"/>
                      </a:rPr>
                      <m:t>𝑢</m:t>
                    </m:r>
                    <m:r>
                      <a:rPr lang="it-IT" b="0" i="1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it-IT" b="0" i="0" smtClean="0">
                        <a:latin typeface="Cambria Math"/>
                      </a:rPr>
                      <m:t>s</m:t>
                    </m:r>
                  </m:oMath>
                </a14:m>
                <a:r>
                  <a:rPr lang="it-IT" dirty="0" smtClean="0">
                    <a:latin typeface="Book Antiqua" pitchFamily="18" charset="0"/>
                  </a:rPr>
                  <a:t>i </a:t>
                </a:r>
                <a:r>
                  <a:rPr lang="it-IT" dirty="0">
                    <a:latin typeface="Book Antiqua" pitchFamily="18" charset="0"/>
                  </a:rPr>
                  <a:t>può ora pervenire alla soluzione della </a:t>
                </a:r>
                <a:endParaRPr lang="it-IT" dirty="0" smtClean="0">
                  <a:latin typeface="Book Antiqua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latin typeface="Cambria Math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it-IT" i="1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it-IT" i="1">
                        <a:latin typeface="Cambria Math"/>
                      </a:rPr>
                      <m:t>+3</m:t>
                    </m:r>
                    <m:r>
                      <a:rPr lang="it-IT" i="1">
                        <a:latin typeface="Cambria Math"/>
                      </a:rPr>
                      <m:t>𝑝𝑥</m:t>
                    </m:r>
                    <m:r>
                      <a:rPr lang="it-IT" i="1">
                        <a:latin typeface="Cambria Math"/>
                      </a:rPr>
                      <m:t>=2</m:t>
                    </m:r>
                    <m:r>
                      <a:rPr lang="it-IT" i="1">
                        <a:latin typeface="Cambria Math"/>
                      </a:rPr>
                      <m:t>𝑞</m:t>
                    </m:r>
                  </m:oMath>
                </a14:m>
                <a:r>
                  <a:rPr lang="it-IT" dirty="0">
                    <a:latin typeface="Book Antiqua" pitchFamily="18" charset="0"/>
                  </a:rPr>
                  <a:t> </a:t>
                </a:r>
                <a:endParaRPr lang="it-IT" dirty="0" smtClean="0">
                  <a:latin typeface="Book Antiqua" pitchFamily="18" charset="0"/>
                </a:endParaRPr>
              </a:p>
              <a:p>
                <a:pPr marL="0" indent="0">
                  <a:buNone/>
                </a:pPr>
                <a:endParaRPr lang="it-IT" dirty="0" smtClean="0">
                  <a:latin typeface="Book Antiqua" pitchFamily="18" charset="0"/>
                </a:endParaRPr>
              </a:p>
              <a:p>
                <a:pPr marL="0" indent="0">
                  <a:buNone/>
                </a:pPr>
                <a:r>
                  <a:rPr lang="it-IT" dirty="0" smtClean="0">
                    <a:latin typeface="Book Antiqua" pitchFamily="18" charset="0"/>
                  </a:rPr>
                  <a:t>con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/>
                      </a:rPr>
                      <m:t>𝑞</m:t>
                    </m:r>
                    <m:r>
                      <a:rPr lang="it-IT" i="1">
                        <a:latin typeface="Cambria Math"/>
                      </a:rPr>
                      <m:t>=</m:t>
                    </m:r>
                    <m:r>
                      <a:rPr lang="it-IT" i="1">
                        <a:latin typeface="Cambria Math"/>
                      </a:rPr>
                      <m:t>𝑚</m:t>
                    </m:r>
                  </m:oMath>
                </a14:m>
                <a:r>
                  <a:rPr lang="it-IT" dirty="0">
                    <a:latin typeface="Book Antiqua" pitchFamily="18" charset="0"/>
                  </a:rPr>
                  <a:t> e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/>
                      </a:rPr>
                      <m:t>𝑝</m:t>
                    </m:r>
                    <m:r>
                      <a:rPr lang="it-IT" i="1">
                        <a:latin typeface="Cambria Math"/>
                      </a:rPr>
                      <m:t>=</m:t>
                    </m:r>
                    <m:rad>
                      <m:radPr>
                        <m:ctrlPr>
                          <a:rPr lang="it-IT" i="1">
                            <a:latin typeface="Cambria Math"/>
                          </a:rPr>
                        </m:ctrlPr>
                      </m:radPr>
                      <m:deg>
                        <m:r>
                          <a:rPr lang="it-IT" i="1">
                            <a:latin typeface="Cambria Math"/>
                          </a:rPr>
                          <m:t>3</m:t>
                        </m:r>
                      </m:deg>
                      <m:e>
                        <m:r>
                          <a:rPr lang="it-IT" i="1">
                            <a:latin typeface="Cambria Math"/>
                          </a:rPr>
                          <m:t>𝑛</m:t>
                        </m:r>
                        <m:r>
                          <a:rPr lang="it-IT" i="1">
                            <a:latin typeface="Cambria Math"/>
                          </a:rPr>
                          <m:t>−</m:t>
                        </m:r>
                        <m:sSup>
                          <m:sSupPr>
                            <m:ctrlPr>
                              <a:rPr lang="it-IT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/>
                              </a:rPr>
                              <m:t>𝑚</m:t>
                            </m:r>
                          </m:e>
                          <m:sup>
                            <m:r>
                              <a:rPr lang="it-IT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it-IT" dirty="0">
                    <a:latin typeface="Book Antiqua" pitchFamily="18" charset="0"/>
                  </a:rPr>
                  <a:t> ovvero </a:t>
                </a:r>
                <a:endParaRPr lang="it-IT" dirty="0" smtClean="0">
                  <a:latin typeface="Book Antiqua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it-IT" i="1">
                        <a:latin typeface="Cambria Math"/>
                      </a:rPr>
                      <m:t>𝑛</m:t>
                    </m:r>
                    <m:r>
                      <a:rPr lang="it-IT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it-IT" i="1">
                            <a:latin typeface="Cambria Math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/>
                          </a:rPr>
                          <m:t>𝑝</m:t>
                        </m:r>
                      </m:e>
                      <m:sup>
                        <m:r>
                          <a:rPr lang="it-IT" i="1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it-IT" i="1"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it-IT" i="1">
                            <a:latin typeface="Cambria Math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it-IT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it-IT" i="1">
                        <a:latin typeface="Cambria Math"/>
                      </a:rPr>
                      <m:t>= </m:t>
                    </m:r>
                    <m:sSup>
                      <m:sSupPr>
                        <m:ctrlPr>
                          <a:rPr lang="it-IT" i="1">
                            <a:latin typeface="Cambria Math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/>
                          </a:rPr>
                          <m:t>𝑝</m:t>
                        </m:r>
                      </m:e>
                      <m:sup>
                        <m:r>
                          <a:rPr lang="it-IT" i="1"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it-IT" dirty="0">
                    <a:latin typeface="Book Antiqua" pitchFamily="18" charset="0"/>
                  </a:rPr>
                  <a:t>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latin typeface="Cambria Math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/>
                          </a:rPr>
                          <m:t>𝑞</m:t>
                        </m:r>
                      </m:e>
                      <m:sup>
                        <m:r>
                          <a:rPr lang="it-IT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it-IT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it-IT" b="0" i="0" smtClean="0">
                        <a:latin typeface="Cambria Math"/>
                      </a:rPr>
                      <m:t>s</m:t>
                    </m:r>
                  </m:oMath>
                </a14:m>
                <a:r>
                  <a:rPr lang="it-IT" dirty="0" smtClean="0">
                    <a:latin typeface="Book Antiqua" pitchFamily="18" charset="0"/>
                  </a:rPr>
                  <a:t>i </a:t>
                </a:r>
                <a:r>
                  <a:rPr lang="it-IT" dirty="0">
                    <a:latin typeface="Book Antiqua" pitchFamily="18" charset="0"/>
                  </a:rPr>
                  <a:t>avrà allora </a:t>
                </a:r>
                <a:endParaRPr lang="it-IT" dirty="0" smtClean="0">
                  <a:latin typeface="Book Antiqua" pitchFamily="18" charset="0"/>
                </a:endParaRPr>
              </a:p>
              <a:p>
                <a:pPr marL="0" indent="0">
                  <a:buNone/>
                </a:pPr>
                <a:endParaRPr lang="it-IT" dirty="0">
                  <a:latin typeface="Book Antiqua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/>
                        </a:rPr>
                        <m:t>𝑥</m:t>
                      </m:r>
                      <m:r>
                        <a:rPr lang="it-IT" i="1">
                          <a:latin typeface="Cambria Math"/>
                        </a:rPr>
                        <m:t>= </m:t>
                      </m:r>
                      <m:rad>
                        <m:radPr>
                          <m:ctrlPr>
                            <a:rPr lang="it-IT" i="1">
                              <a:latin typeface="Cambria Math"/>
                            </a:rPr>
                          </m:ctrlPr>
                        </m:radPr>
                        <m:deg>
                          <m:r>
                            <a:rPr lang="it-IT" i="1">
                              <a:latin typeface="Cambria Math"/>
                            </a:rPr>
                            <m:t>3</m:t>
                          </m:r>
                        </m:deg>
                        <m:e>
                          <m:rad>
                            <m:radPr>
                              <m:degHide m:val="on"/>
                              <m:ctrlPr>
                                <a:rPr lang="it-IT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it-IT" i="1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it-IT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  <m:r>
                            <a:rPr lang="it-IT" i="1">
                              <a:latin typeface="Cambria Math"/>
                            </a:rPr>
                            <m:t>+</m:t>
                          </m:r>
                          <m:r>
                            <a:rPr lang="it-IT" i="1">
                              <a:latin typeface="Cambria Math"/>
                            </a:rPr>
                            <m:t>𝑞</m:t>
                          </m:r>
                        </m:e>
                      </m:rad>
                      <m:r>
                        <a:rPr lang="it-IT" i="1">
                          <a:latin typeface="Cambria Math"/>
                        </a:rPr>
                        <m:t>− </m:t>
                      </m:r>
                      <m:rad>
                        <m:radPr>
                          <m:ctrlPr>
                            <a:rPr lang="it-IT" i="1">
                              <a:latin typeface="Cambria Math"/>
                            </a:rPr>
                          </m:ctrlPr>
                        </m:radPr>
                        <m:deg>
                          <m:r>
                            <a:rPr lang="it-IT" i="1">
                              <a:latin typeface="Cambria Math"/>
                            </a:rPr>
                            <m:t>3</m:t>
                          </m:r>
                        </m:deg>
                        <m:e>
                          <m:rad>
                            <m:radPr>
                              <m:degHide m:val="on"/>
                              <m:ctrlPr>
                                <a:rPr lang="it-IT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it-IT" i="1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it-IT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  <m:r>
                            <a:rPr lang="it-IT" i="1">
                              <a:latin typeface="Cambria Math"/>
                            </a:rPr>
                            <m:t>−</m:t>
                          </m:r>
                          <m:r>
                            <a:rPr lang="it-IT" i="1">
                              <a:latin typeface="Cambria Math"/>
                            </a:rPr>
                            <m:t>𝑞</m:t>
                          </m:r>
                        </m:e>
                      </m:rad>
                    </m:oMath>
                  </m:oMathPara>
                </a14:m>
                <a:endParaRPr lang="it-IT" dirty="0"/>
              </a:p>
              <a:p>
                <a:pPr marL="0" indent="0">
                  <a:buNone/>
                </a:pPr>
                <a:endParaRPr lang="it-IT" dirty="0"/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552" y="476672"/>
                <a:ext cx="8229600" cy="5904656"/>
              </a:xfrm>
              <a:blipFill rotWithShape="1">
                <a:blip r:embed="rId2"/>
                <a:stretch>
                  <a:fillRect l="-1407" t="-206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171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it-IT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Le equazioni di terzo grado</a:t>
            </a:r>
            <a:br>
              <a:rPr lang="it-IT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it-IT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Un tentativo ingenuo : qual è la </a:t>
            </a:r>
            <a:r>
              <a:rPr lang="it-IT" sz="27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ratio</a:t>
            </a:r>
            <a:r>
              <a:rPr lang="it-IT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?</a:t>
            </a:r>
            <a:endParaRPr lang="it-IT" sz="27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Segnaposto contenuto 3"/>
              <p:cNvSpPr>
                <a:spLocks noGrp="1"/>
              </p:cNvSpPr>
              <p:nvPr>
                <p:ph sz="half" idx="1"/>
              </p:nvPr>
            </p:nvSpPr>
            <p:spPr>
              <a:xfrm>
                <a:off x="457200" y="1600200"/>
                <a:ext cx="4038600" cy="4781128"/>
              </a:xfrm>
              <a:ln w="6350">
                <a:solidFill>
                  <a:schemeClr val="tx1"/>
                </a:solidFill>
              </a:ln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it-IT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ook Antiqua" pitchFamily="18" charset="0"/>
                  </a:rPr>
                  <a:t>Quando li cubi sono equali a le cose et al numero</a:t>
                </a:r>
                <a:r>
                  <a:rPr lang="it-IT" dirty="0">
                    <a:latin typeface="Book Antiqua" pitchFamily="18" charset="0"/>
                  </a:rPr>
                  <a:t>, </a:t>
                </a:r>
                <a:r>
                  <a:rPr lang="it-IT" dirty="0" err="1">
                    <a:latin typeface="Book Antiqua" pitchFamily="18" charset="0"/>
                  </a:rPr>
                  <a:t>dese</a:t>
                </a:r>
                <a:r>
                  <a:rPr lang="it-IT" dirty="0">
                    <a:latin typeface="Book Antiqua" pitchFamily="18" charset="0"/>
                  </a:rPr>
                  <a:t> partire per li cubi et poi </a:t>
                </a:r>
                <a:r>
                  <a:rPr lang="it-IT" dirty="0" err="1">
                    <a:latin typeface="Book Antiqua" pitchFamily="18" charset="0"/>
                  </a:rPr>
                  <a:t>demeççare</a:t>
                </a:r>
                <a:r>
                  <a:rPr lang="it-IT" dirty="0">
                    <a:latin typeface="Book Antiqua" pitchFamily="18" charset="0"/>
                  </a:rPr>
                  <a:t> le cose et </a:t>
                </a:r>
                <a:r>
                  <a:rPr lang="it-IT" dirty="0" err="1">
                    <a:latin typeface="Book Antiqua" pitchFamily="18" charset="0"/>
                  </a:rPr>
                  <a:t>montiplicare</a:t>
                </a:r>
                <a:r>
                  <a:rPr lang="it-IT" dirty="0">
                    <a:latin typeface="Book Antiqua" pitchFamily="18" charset="0"/>
                  </a:rPr>
                  <a:t> in </a:t>
                </a:r>
                <a:r>
                  <a:rPr lang="it-IT" dirty="0" err="1">
                    <a:latin typeface="Book Antiqua" pitchFamily="18" charset="0"/>
                  </a:rPr>
                  <a:t>sè</a:t>
                </a:r>
                <a:r>
                  <a:rPr lang="it-IT" dirty="0">
                    <a:latin typeface="Book Antiqua" pitchFamily="18" charset="0"/>
                  </a:rPr>
                  <a:t> e ponere sopra al numero; e la radici di quello che fa più il </a:t>
                </a:r>
                <a:r>
                  <a:rPr lang="it-IT" dirty="0" err="1">
                    <a:latin typeface="Book Antiqua" pitchFamily="18" charset="0"/>
                  </a:rPr>
                  <a:t>dimeçamento</a:t>
                </a:r>
                <a:r>
                  <a:rPr lang="it-IT" dirty="0">
                    <a:latin typeface="Book Antiqua" pitchFamily="18" charset="0"/>
                  </a:rPr>
                  <a:t> de le cose, vale la cosa.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/>
                      </a:rPr>
                      <m:t> </m:t>
                    </m:r>
                  </m:oMath>
                </a14:m>
                <a:r>
                  <a:rPr lang="it-IT" sz="2400" dirty="0" smtClean="0">
                    <a:latin typeface="Book Antiqua" pitchFamily="18" charset="0"/>
                  </a:rPr>
                  <a:t>(Piero della Francesca, </a:t>
                </a:r>
                <a:r>
                  <a:rPr lang="it-IT" sz="2400" i="1" dirty="0" smtClean="0">
                    <a:latin typeface="Book Antiqua" pitchFamily="18" charset="0"/>
                  </a:rPr>
                  <a:t>Trattato d’abaco</a:t>
                </a:r>
                <a:r>
                  <a:rPr lang="it-IT" sz="2400" dirty="0" smtClean="0">
                    <a:latin typeface="Book Antiqua" pitchFamily="18" charset="0"/>
                  </a:rPr>
                  <a:t>)</a:t>
                </a:r>
                <a:endParaRPr lang="it-IT" sz="2400" dirty="0">
                  <a:latin typeface="Book Antiqua" pitchFamily="18" charset="0"/>
                </a:endParaRPr>
              </a:p>
            </p:txBody>
          </p:sp>
        </mc:Choice>
        <mc:Fallback xmlns="">
          <p:sp>
            <p:nvSpPr>
              <p:cNvPr id="4" name="Segnaposto contenuto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1600200"/>
                <a:ext cx="4038600" cy="4781128"/>
              </a:xfrm>
              <a:blipFill rotWithShape="1">
                <a:blip r:embed="rId2"/>
                <a:stretch>
                  <a:fillRect l="-3163" t="-2420" r="-4669"/>
                </a:stretch>
              </a:blipFill>
              <a:ln w="63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Segnaposto contenuto 4"/>
              <p:cNvSpPr>
                <a:spLocks noGrp="1"/>
              </p:cNvSpPr>
              <p:nvPr>
                <p:ph sz="half" idx="2"/>
              </p:nvPr>
            </p:nvSpPr>
            <p:spPr>
              <a:ln w="3175">
                <a:solidFill>
                  <a:schemeClr val="tx1"/>
                </a:solidFill>
              </a:ln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1" smtClean="0">
                          <a:latin typeface="Cambria Math"/>
                        </a:rPr>
                        <m:t>𝒄</m:t>
                      </m:r>
                      <m:sSup>
                        <m:sSupPr>
                          <m:ctrlPr>
                            <a:rPr lang="it-IT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it-IT" b="1" i="1">
                              <a:latin typeface="Cambria Math"/>
                            </a:rPr>
                            <m:t>𝒙</m:t>
                          </m:r>
                        </m:e>
                        <m:sup>
                          <m:r>
                            <a:rPr lang="it-IT" b="1" i="1">
                              <a:latin typeface="Cambria Math"/>
                            </a:rPr>
                            <m:t>𝟑</m:t>
                          </m:r>
                        </m:sup>
                      </m:sSup>
                      <m:r>
                        <a:rPr lang="it-IT" b="1" i="1">
                          <a:latin typeface="Cambria Math"/>
                        </a:rPr>
                        <m:t>=</m:t>
                      </m:r>
                      <m:r>
                        <a:rPr lang="it-IT" b="1" i="1">
                          <a:latin typeface="Cambria Math"/>
                        </a:rPr>
                        <m:t>𝒂𝒙</m:t>
                      </m:r>
                      <m:r>
                        <a:rPr lang="it-IT" b="1" i="1">
                          <a:latin typeface="Cambria Math"/>
                        </a:rPr>
                        <m:t>+</m:t>
                      </m:r>
                      <m:r>
                        <a:rPr lang="it-IT" b="1" i="1">
                          <a:latin typeface="Cambria Math"/>
                        </a:rPr>
                        <m:t>𝒏</m:t>
                      </m:r>
                    </m:oMath>
                  </m:oMathPara>
                </a14:m>
                <a:endParaRPr lang="it-IT" b="1" dirty="0" smtClean="0"/>
              </a:p>
              <a:p>
                <a:pPr marL="0" indent="0">
                  <a:buNone/>
                </a:pPr>
                <a:endParaRPr lang="it-IT" dirty="0" smtClean="0"/>
              </a:p>
              <a:p>
                <a:pPr marL="0" indent="0">
                  <a:buNone/>
                </a:pPr>
                <a:endParaRPr lang="it-IT" dirty="0"/>
              </a:p>
              <a:p>
                <a:pPr marL="0" indent="0">
                  <a:buNone/>
                </a:pPr>
                <a:endParaRPr lang="it-IT" i="1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/>
                        </a:rPr>
                        <m:t>𝑥</m:t>
                      </m:r>
                      <m:r>
                        <a:rPr lang="it-IT" i="1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i="1">
                              <a:latin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i="1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t-IT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i="1">
                                          <a:latin typeface="Cambria Math"/>
                                        </a:rPr>
                                        <m:t>𝑎</m:t>
                                      </m:r>
                                    </m:num>
                                    <m:den>
                                      <m:r>
                                        <a:rPr lang="it-IT" i="1">
                                          <a:latin typeface="Cambria Math"/>
                                        </a:rPr>
                                        <m:t>2</m:t>
                                      </m:r>
                                      <m:r>
                                        <a:rPr lang="it-IT" i="1">
                                          <a:latin typeface="Cambria Math"/>
                                        </a:rPr>
                                        <m:t>𝑐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it-IT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i="1">
                              <a:latin typeface="Cambria Math"/>
                            </a:rPr>
                            <m:t>+ </m:t>
                          </m:r>
                          <m:f>
                            <m:fPr>
                              <m:ctrlPr>
                                <a:rPr lang="it-IT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it-IT" i="1">
                                  <a:latin typeface="Cambria Math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it-IT" i="1">
                                  <a:latin typeface="Cambria Math"/>
                                </a:rPr>
                                <m:t>𝑐</m:t>
                              </m:r>
                            </m:den>
                          </m:f>
                        </m:e>
                      </m:rad>
                      <m:r>
                        <a:rPr lang="it-IT" i="1">
                          <a:latin typeface="Cambria Math"/>
                        </a:rPr>
                        <m:t>+ </m:t>
                      </m:r>
                      <m:f>
                        <m:fPr>
                          <m:ctrlPr>
                            <a:rPr lang="it-IT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/>
                            </a:rPr>
                            <m:t>𝑎</m:t>
                          </m:r>
                        </m:num>
                        <m:den>
                          <m:r>
                            <a:rPr lang="it-IT" i="1">
                              <a:latin typeface="Cambria Math"/>
                            </a:rPr>
                            <m:t>2</m:t>
                          </m:r>
                          <m:r>
                            <a:rPr lang="it-IT" i="1">
                              <a:latin typeface="Cambria Math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it-IT" dirty="0"/>
              </a:p>
              <a:p>
                <a:pPr marL="0" indent="0">
                  <a:buNone/>
                </a:pPr>
                <a:endParaRPr lang="it-IT" dirty="0"/>
              </a:p>
              <a:p>
                <a:pPr marL="0" indent="0">
                  <a:buNone/>
                </a:pPr>
                <a:endParaRPr lang="it-IT" dirty="0"/>
              </a:p>
            </p:txBody>
          </p:sp>
        </mc:Choice>
        <mc:Fallback xmlns="">
          <p:sp>
            <p:nvSpPr>
              <p:cNvPr id="5" name="Segnaposto contenuto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 rotWithShape="1">
                <a:blip r:embed="rId3"/>
                <a:stretch>
                  <a:fillRect/>
                </a:stretch>
              </a:blipFill>
              <a:ln w="31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042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it-IT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Le equazioni di terzo grado</a:t>
            </a:r>
            <a:br>
              <a:rPr lang="it-IT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Un tentativo ingenuo : qual è la </a:t>
            </a:r>
            <a:r>
              <a:rPr lang="it-IT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ratio</a:t>
            </a:r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?</a:t>
            </a:r>
            <a:endParaRPr lang="it-IT" sz="240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97152"/>
          </a:xfrm>
          <a:ln w="3175">
            <a:solidFill>
              <a:schemeClr val="tx1"/>
            </a:solidFill>
          </a:ln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Quando li cubi sono equali a li censi et al numero</a:t>
            </a:r>
            <a:r>
              <a:rPr lang="it-IT" dirty="0">
                <a:latin typeface="Book Antiqua" pitchFamily="18" charset="0"/>
              </a:rPr>
              <a:t>, si </a:t>
            </a:r>
            <a:r>
              <a:rPr lang="it-IT" dirty="0" err="1">
                <a:latin typeface="Book Antiqua" pitchFamily="18" charset="0"/>
              </a:rPr>
              <a:t>vole</a:t>
            </a:r>
            <a:r>
              <a:rPr lang="it-IT" dirty="0">
                <a:latin typeface="Book Antiqua" pitchFamily="18" charset="0"/>
              </a:rPr>
              <a:t> partire per li cubi, poi </a:t>
            </a:r>
            <a:r>
              <a:rPr lang="it-IT" dirty="0" err="1">
                <a:latin typeface="Book Antiqua" pitchFamily="18" charset="0"/>
              </a:rPr>
              <a:t>demeçare</a:t>
            </a:r>
            <a:r>
              <a:rPr lang="it-IT" dirty="0">
                <a:latin typeface="Book Antiqua" pitchFamily="18" charset="0"/>
              </a:rPr>
              <a:t> i censi et </a:t>
            </a:r>
            <a:r>
              <a:rPr lang="it-IT" dirty="0" err="1">
                <a:latin typeface="Book Antiqua" pitchFamily="18" charset="0"/>
              </a:rPr>
              <a:t>montiplicare</a:t>
            </a:r>
            <a:r>
              <a:rPr lang="it-IT" dirty="0">
                <a:latin typeface="Book Antiqua" pitchFamily="18" charset="0"/>
              </a:rPr>
              <a:t> in sé e quello che fa porre sopra il numero; et la radici di quello più il </a:t>
            </a:r>
            <a:r>
              <a:rPr lang="it-IT" dirty="0" err="1">
                <a:latin typeface="Book Antiqua" pitchFamily="18" charset="0"/>
              </a:rPr>
              <a:t>dimeçamento</a:t>
            </a:r>
            <a:r>
              <a:rPr lang="it-IT" dirty="0">
                <a:latin typeface="Book Antiqua" pitchFamily="18" charset="0"/>
              </a:rPr>
              <a:t> de’ censi, vale la cosa</a:t>
            </a:r>
            <a:r>
              <a:rPr lang="it-IT" dirty="0" smtClean="0">
                <a:latin typeface="Book Antiqua" pitchFamily="18" charset="0"/>
              </a:rPr>
              <a:t>. </a:t>
            </a:r>
            <a:r>
              <a:rPr lang="it-IT" dirty="0">
                <a:latin typeface="Book Antiqua" pitchFamily="18" charset="0"/>
              </a:rPr>
              <a:t>(Piero della Francesca, </a:t>
            </a:r>
            <a:r>
              <a:rPr lang="it-IT" i="1" dirty="0">
                <a:latin typeface="Book Antiqua" pitchFamily="18" charset="0"/>
              </a:rPr>
              <a:t>Trattato d’abaco</a:t>
            </a:r>
            <a:r>
              <a:rPr lang="it-IT" dirty="0">
                <a:latin typeface="Book Antiqua" pitchFamily="18" charset="0"/>
              </a:rPr>
              <a:t>)</a:t>
            </a:r>
          </a:p>
          <a:p>
            <a:pPr marL="0" indent="0">
              <a:buNone/>
            </a:pPr>
            <a:endParaRPr lang="it-IT" dirty="0">
              <a:latin typeface="Book Antiqua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Segnaposto contenuto 3"/>
              <p:cNvSpPr>
                <a:spLocks noGrp="1"/>
              </p:cNvSpPr>
              <p:nvPr>
                <p:ph sz="half" idx="2"/>
              </p:nvPr>
            </p:nvSpPr>
            <p:spPr>
              <a:ln w="3175">
                <a:solidFill>
                  <a:schemeClr val="tx1"/>
                </a:solidFill>
              </a:ln>
            </p:spPr>
            <p:txBody>
              <a:bodyPr>
                <a:normAutofit fontScale="92500"/>
              </a:bodyPr>
              <a:lstStyle/>
              <a:p>
                <a:pPr marL="0" indent="0" algn="ctr">
                  <a:buNone/>
                </a:pPr>
                <a:r>
                  <a:rPr 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/>
                      </a:rPr>
                      <m:t>𝑐</m:t>
                    </m:r>
                    <m:sSup>
                      <m:sSupPr>
                        <m:ctrlPr>
                          <a:rPr lang="it-IT" i="1">
                            <a:latin typeface="Cambria Math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it-IT" i="1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it-IT" i="1">
                        <a:latin typeface="Cambria Math"/>
                      </a:rPr>
                      <m:t>=</m:t>
                    </m:r>
                    <m:r>
                      <a:rPr lang="it-IT" i="1">
                        <a:latin typeface="Cambria Math"/>
                      </a:rPr>
                      <m:t>𝑏</m:t>
                    </m:r>
                    <m:sSup>
                      <m:sSupPr>
                        <m:ctrlPr>
                          <a:rPr lang="it-IT" i="1">
                            <a:latin typeface="Cambria Math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it-IT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it-IT" b="0" i="1" smtClean="0">
                        <a:latin typeface="Cambria Math"/>
                      </a:rPr>
                      <m:t>+</m:t>
                    </m:r>
                    <m:r>
                      <a:rPr lang="it-IT" b="0" i="1" smtClean="0">
                        <a:latin typeface="Cambria Math"/>
                      </a:rPr>
                      <m:t>𝑛</m:t>
                    </m:r>
                  </m:oMath>
                </a14:m>
                <a:endParaRPr lang="it-IT" dirty="0"/>
              </a:p>
              <a:p>
                <a:pPr marL="0" indent="0">
                  <a:buNone/>
                </a:pPr>
                <a:endParaRPr lang="it-IT" i="1" dirty="0" smtClean="0"/>
              </a:p>
              <a:p>
                <a:pPr marL="0" indent="0">
                  <a:buNone/>
                </a:pPr>
                <a:endParaRPr lang="it-IT" i="1" dirty="0"/>
              </a:p>
              <a:p>
                <a:pPr marL="0" indent="0">
                  <a:buNone/>
                </a:pPr>
                <a:endParaRPr lang="it-IT" i="1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/>
                        </a:rPr>
                        <m:t>𝑥</m:t>
                      </m:r>
                      <m:r>
                        <a:rPr lang="it-IT" i="1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i="1">
                              <a:latin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i="1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t-IT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i="1">
                                          <a:latin typeface="Cambria Math"/>
                                        </a:rPr>
                                        <m:t>𝑏</m:t>
                                      </m:r>
                                    </m:num>
                                    <m:den>
                                      <m:r>
                                        <a:rPr lang="it-IT" i="1">
                                          <a:latin typeface="Cambria Math"/>
                                        </a:rPr>
                                        <m:t>2</m:t>
                                      </m:r>
                                      <m:r>
                                        <a:rPr lang="it-IT" i="1">
                                          <a:latin typeface="Cambria Math"/>
                                        </a:rPr>
                                        <m:t>𝑐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it-IT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i="1">
                              <a:latin typeface="Cambria Math"/>
                            </a:rPr>
                            <m:t>+ </m:t>
                          </m:r>
                          <m:f>
                            <m:fPr>
                              <m:ctrlPr>
                                <a:rPr lang="it-IT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it-IT" i="1">
                                  <a:latin typeface="Cambria Math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it-IT" i="1">
                                  <a:latin typeface="Cambria Math"/>
                                </a:rPr>
                                <m:t>𝑐</m:t>
                              </m:r>
                            </m:den>
                          </m:f>
                        </m:e>
                      </m:rad>
                      <m:r>
                        <a:rPr lang="it-IT" i="1">
                          <a:latin typeface="Cambria Math"/>
                        </a:rPr>
                        <m:t>+ </m:t>
                      </m:r>
                      <m:f>
                        <m:fPr>
                          <m:ctrlPr>
                            <a:rPr lang="it-IT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/>
                            </a:rPr>
                            <m:t>𝑏</m:t>
                          </m:r>
                        </m:num>
                        <m:den>
                          <m:r>
                            <a:rPr lang="it-IT" i="1">
                              <a:latin typeface="Cambria Math"/>
                            </a:rPr>
                            <m:t>2</m:t>
                          </m:r>
                          <m:r>
                            <a:rPr lang="it-IT" i="1">
                              <a:latin typeface="Cambria Math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it-IT" dirty="0"/>
              </a:p>
              <a:p>
                <a:pPr marL="0" indent="0">
                  <a:buNone/>
                </a:pPr>
                <a:endParaRPr lang="it-IT" dirty="0"/>
              </a:p>
            </p:txBody>
          </p:sp>
        </mc:Choice>
        <mc:Fallback xmlns="">
          <p:sp>
            <p:nvSpPr>
              <p:cNvPr id="4" name="Segnaposto contenuto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  <a:ln w="31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174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Le equazioni di terzo grado</a:t>
            </a:r>
            <a:br>
              <a:rPr lang="it-IT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Un tentativo ingenuo : qual è la </a:t>
            </a:r>
            <a:r>
              <a:rPr lang="it-IT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ratio</a:t>
            </a:r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95536" y="1556792"/>
            <a:ext cx="4038600" cy="4997152"/>
          </a:xfrm>
          <a:ln w="3175"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Quando li cubi sono equali ai censi e a le cose e al numero</a:t>
            </a:r>
            <a:r>
              <a:rPr lang="it-IT" dirty="0">
                <a:latin typeface="Book Antiqua" pitchFamily="18" charset="0"/>
              </a:rPr>
              <a:t>, se </a:t>
            </a:r>
            <a:r>
              <a:rPr lang="it-IT" dirty="0" err="1">
                <a:latin typeface="Book Antiqua" pitchFamily="18" charset="0"/>
              </a:rPr>
              <a:t>dèi</a:t>
            </a:r>
            <a:r>
              <a:rPr lang="it-IT" dirty="0">
                <a:latin typeface="Book Antiqua" pitchFamily="18" charset="0"/>
              </a:rPr>
              <a:t> porre il numero sopra le cose e fare numero, et poi partire per li cubi et poi </a:t>
            </a:r>
            <a:r>
              <a:rPr lang="it-IT" dirty="0" err="1">
                <a:latin typeface="Book Antiqua" pitchFamily="18" charset="0"/>
              </a:rPr>
              <a:t>dimeçare</a:t>
            </a:r>
            <a:r>
              <a:rPr lang="it-IT" dirty="0">
                <a:latin typeface="Book Antiqua" pitchFamily="18" charset="0"/>
              </a:rPr>
              <a:t> li censi e </a:t>
            </a:r>
            <a:r>
              <a:rPr lang="it-IT" dirty="0" err="1">
                <a:latin typeface="Book Antiqua" pitchFamily="18" charset="0"/>
              </a:rPr>
              <a:t>montiplicare</a:t>
            </a:r>
            <a:r>
              <a:rPr lang="it-IT" dirty="0">
                <a:latin typeface="Book Antiqua" pitchFamily="18" charset="0"/>
              </a:rPr>
              <a:t> in sé e porre sopra lo numero; et la radici di quello, varrà la cosa più il </a:t>
            </a:r>
            <a:r>
              <a:rPr lang="it-IT" dirty="0" err="1">
                <a:latin typeface="Book Antiqua" pitchFamily="18" charset="0"/>
              </a:rPr>
              <a:t>dimeçamento</a:t>
            </a:r>
            <a:r>
              <a:rPr lang="it-IT" dirty="0">
                <a:latin typeface="Book Antiqua" pitchFamily="18" charset="0"/>
              </a:rPr>
              <a:t> dei censi</a:t>
            </a:r>
            <a:r>
              <a:rPr lang="it-IT" dirty="0" smtClean="0">
                <a:latin typeface="Book Antiqua" pitchFamily="18" charset="0"/>
              </a:rPr>
              <a:t>. </a:t>
            </a:r>
            <a:r>
              <a:rPr lang="it-IT" dirty="0">
                <a:latin typeface="Book Antiqua" pitchFamily="18" charset="0"/>
              </a:rPr>
              <a:t>(Piero della Francesca, </a:t>
            </a:r>
            <a:r>
              <a:rPr lang="it-IT" i="1" dirty="0">
                <a:latin typeface="Book Antiqua" pitchFamily="18" charset="0"/>
              </a:rPr>
              <a:t>Trattato d’abaco</a:t>
            </a:r>
            <a:r>
              <a:rPr lang="it-IT" dirty="0">
                <a:latin typeface="Book Antiqua" pitchFamily="18" charset="0"/>
              </a:rPr>
              <a:t>)</a:t>
            </a:r>
          </a:p>
          <a:p>
            <a:pPr marL="0" indent="0">
              <a:buNone/>
            </a:pPr>
            <a:endParaRPr lang="it-IT" dirty="0">
              <a:latin typeface="Book Antiqua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Segnaposto contenuto 3"/>
              <p:cNvSpPr>
                <a:spLocks noGrp="1"/>
              </p:cNvSpPr>
              <p:nvPr>
                <p:ph sz="half" idx="2"/>
              </p:nvPr>
            </p:nvSpPr>
            <p:spPr>
              <a:ln w="3175">
                <a:solidFill>
                  <a:schemeClr val="tx1"/>
                </a:solidFill>
              </a:ln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endParaRPr lang="it-IT" dirty="0" smtClean="0"/>
              </a:p>
              <a:p>
                <a:pPr marL="0" indent="0">
                  <a:buNone/>
                </a:pPr>
                <a:r>
                  <a:rPr 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b="1" i="1">
                        <a:latin typeface="Cambria Math"/>
                      </a:rPr>
                      <m:t>𝒄</m:t>
                    </m:r>
                    <m:sSup>
                      <m:sSupPr>
                        <m:ctrlPr>
                          <a:rPr lang="it-IT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it-IT" b="1" i="1">
                            <a:latin typeface="Cambria Math"/>
                          </a:rPr>
                          <m:t>𝒙</m:t>
                        </m:r>
                      </m:e>
                      <m:sup>
                        <m:r>
                          <a:rPr lang="it-IT" b="1" i="1">
                            <a:latin typeface="Cambria Math"/>
                          </a:rPr>
                          <m:t>𝟑</m:t>
                        </m:r>
                      </m:sup>
                    </m:sSup>
                    <m:r>
                      <a:rPr lang="it-IT" b="1" i="1">
                        <a:latin typeface="Cambria Math"/>
                      </a:rPr>
                      <m:t>=</m:t>
                    </m:r>
                    <m:r>
                      <a:rPr lang="it-IT" b="1" i="1">
                        <a:latin typeface="Cambria Math"/>
                      </a:rPr>
                      <m:t>𝒃</m:t>
                    </m:r>
                    <m:sSup>
                      <m:sSupPr>
                        <m:ctrlPr>
                          <a:rPr lang="it-IT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it-IT" b="1" i="1">
                            <a:latin typeface="Cambria Math"/>
                          </a:rPr>
                          <m:t>𝒙</m:t>
                        </m:r>
                      </m:e>
                      <m:sup>
                        <m:r>
                          <a:rPr lang="it-IT" b="1" i="1">
                            <a:latin typeface="Cambria Math"/>
                          </a:rPr>
                          <m:t>𝟐</m:t>
                        </m:r>
                      </m:sup>
                    </m:sSup>
                    <m:r>
                      <a:rPr lang="it-IT" b="1" i="1">
                        <a:latin typeface="Cambria Math"/>
                      </a:rPr>
                      <m:t>+</m:t>
                    </m:r>
                    <m:r>
                      <a:rPr lang="it-IT" b="1" i="1">
                        <a:latin typeface="Cambria Math"/>
                      </a:rPr>
                      <m:t>𝒂𝒙</m:t>
                    </m:r>
                    <m:r>
                      <a:rPr lang="it-IT" b="1" i="1">
                        <a:latin typeface="Cambria Math"/>
                      </a:rPr>
                      <m:t>+</m:t>
                    </m:r>
                    <m:r>
                      <a:rPr lang="it-IT" b="1" i="1">
                        <a:latin typeface="Cambria Math"/>
                      </a:rPr>
                      <m:t>𝒏</m:t>
                    </m:r>
                  </m:oMath>
                </a14:m>
                <a:endParaRPr lang="it-IT" b="1" dirty="0"/>
              </a:p>
              <a:p>
                <a:pPr marL="0" indent="0">
                  <a:buNone/>
                </a:pPr>
                <a:endParaRPr lang="it-IT" i="1" dirty="0" smtClean="0"/>
              </a:p>
              <a:p>
                <a:endParaRPr lang="it-IT" i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/>
                        </a:rPr>
                        <m:t>𝑥</m:t>
                      </m:r>
                      <m:r>
                        <a:rPr lang="it-IT" i="1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i="1">
                              <a:latin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i="1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t-IT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i="1">
                                          <a:latin typeface="Cambria Math"/>
                                        </a:rPr>
                                        <m:t>𝑏</m:t>
                                      </m:r>
                                    </m:num>
                                    <m:den>
                                      <m:r>
                                        <a:rPr lang="it-IT" i="1">
                                          <a:latin typeface="Cambria Math"/>
                                        </a:rPr>
                                        <m:t>2</m:t>
                                      </m:r>
                                      <m:r>
                                        <a:rPr lang="it-IT" i="1">
                                          <a:latin typeface="Cambria Math"/>
                                        </a:rPr>
                                        <m:t>𝑐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it-IT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i="1">
                              <a:latin typeface="Cambria Math"/>
                            </a:rPr>
                            <m:t>+ </m:t>
                          </m:r>
                          <m:f>
                            <m:fPr>
                              <m:ctrlPr>
                                <a:rPr lang="it-IT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it-IT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it-IT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it-IT" i="1">
                                  <a:latin typeface="Cambria Math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it-IT" i="1">
                                  <a:latin typeface="Cambria Math"/>
                                </a:rPr>
                                <m:t>𝑐</m:t>
                              </m:r>
                            </m:den>
                          </m:f>
                        </m:e>
                      </m:rad>
                      <m:r>
                        <a:rPr lang="it-IT" i="1">
                          <a:latin typeface="Cambria Math"/>
                        </a:rPr>
                        <m:t>+ </m:t>
                      </m:r>
                      <m:f>
                        <m:fPr>
                          <m:ctrlPr>
                            <a:rPr lang="it-IT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/>
                            </a:rPr>
                            <m:t>𝑏</m:t>
                          </m:r>
                        </m:num>
                        <m:den>
                          <m:r>
                            <a:rPr lang="it-IT" i="1">
                              <a:latin typeface="Cambria Math"/>
                            </a:rPr>
                            <m:t>2</m:t>
                          </m:r>
                          <m:r>
                            <a:rPr lang="it-IT" i="1">
                              <a:latin typeface="Cambria Math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it-IT" dirty="0"/>
              </a:p>
              <a:p>
                <a:pPr marL="0" indent="0">
                  <a:buNone/>
                </a:pPr>
                <a:endParaRPr lang="it-IT" dirty="0"/>
              </a:p>
            </p:txBody>
          </p:sp>
        </mc:Choice>
        <mc:Fallback xmlns="">
          <p:sp>
            <p:nvSpPr>
              <p:cNvPr id="4" name="Segnaposto contenuto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  <a:ln w="31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79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Corrispondenza</a:t>
            </a:r>
            <a:b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Cardano </a:t>
            </a:r>
            <a:r>
              <a:rPr lang="it-IT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-</a:t>
            </a:r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Tartaglia </a:t>
            </a:r>
            <a:endParaRPr lang="it-IT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it-IT" dirty="0" smtClean="0">
              <a:latin typeface="Book Antiqua" pitchFamily="18" charset="0"/>
            </a:endParaRPr>
          </a:p>
          <a:p>
            <a:pPr marL="0" indent="0">
              <a:buNone/>
            </a:pPr>
            <a:endParaRPr lang="it-IT" dirty="0">
              <a:latin typeface="Book Antiqua" pitchFamily="18" charset="0"/>
            </a:endParaRP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it-IT" b="1" dirty="0" smtClean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marL="0" indent="0">
              <a:buNone/>
            </a:pPr>
            <a:r>
              <a:rPr lang="it-IT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N</a:t>
            </a:r>
            <a:r>
              <a:rPr lang="it-IT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. </a:t>
            </a:r>
            <a:r>
              <a:rPr lang="it-IT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Tartaglia, </a:t>
            </a:r>
            <a:r>
              <a:rPr lang="it-IT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1546</a:t>
            </a:r>
          </a:p>
          <a:p>
            <a:pPr marL="0" indent="0">
              <a:buNone/>
            </a:pPr>
            <a:r>
              <a:rPr lang="it-IT" b="1" i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Quesiti </a:t>
            </a:r>
            <a:r>
              <a:rPr lang="it-IT" b="1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et </a:t>
            </a:r>
            <a:r>
              <a:rPr lang="it-IT" b="1" i="1" dirty="0" err="1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inventioni</a:t>
            </a:r>
            <a:r>
              <a:rPr lang="it-IT" b="1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it-IT" b="1" i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diverse</a:t>
            </a:r>
            <a:endParaRPr lang="it-IT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marL="0" indent="0">
              <a:buNone/>
            </a:pPr>
            <a:endParaRPr lang="it-IT" dirty="0" smtClean="0">
              <a:latin typeface="Book Antiqua" pitchFamily="18" charset="0"/>
            </a:endParaRPr>
          </a:p>
          <a:p>
            <a:pPr marL="0" indent="0">
              <a:buNone/>
            </a:pPr>
            <a:r>
              <a:rPr lang="it-IT" dirty="0" smtClean="0">
                <a:latin typeface="Book Antiqua" pitchFamily="18" charset="0"/>
              </a:rPr>
              <a:t>L’ultimo libro è dedicato alla ricostruzione della</a:t>
            </a:r>
            <a:endParaRPr lang="it-IT" dirty="0">
              <a:latin typeface="Book Antiqua" pitchFamily="18" charset="0"/>
            </a:endParaRPr>
          </a:p>
          <a:p>
            <a:pPr marL="0" indent="0">
              <a:buNone/>
            </a:pPr>
            <a:r>
              <a:rPr lang="it-IT" dirty="0" smtClean="0">
                <a:latin typeface="Book Antiqua" pitchFamily="18" charset="0"/>
              </a:rPr>
              <a:t>vicenda</a:t>
            </a:r>
          </a:p>
          <a:p>
            <a:pPr marL="0" indent="0">
              <a:buNone/>
            </a:pPr>
            <a:endParaRPr lang="it-IT" dirty="0">
              <a:latin typeface="Book Antiqua" pitchFamily="18" charset="0"/>
            </a:endParaRPr>
          </a:p>
          <a:p>
            <a:pPr marL="0" indent="0">
              <a:buNone/>
            </a:pPr>
            <a:r>
              <a:rPr lang="it-IT" dirty="0" smtClean="0">
                <a:latin typeface="Book Antiqua" pitchFamily="18" charset="0"/>
              </a:rPr>
              <a:t>12 </a:t>
            </a:r>
            <a:r>
              <a:rPr lang="it-IT" dirty="0">
                <a:latin typeface="Book Antiqua" pitchFamily="18" charset="0"/>
              </a:rPr>
              <a:t>febbraio 1539 </a:t>
            </a:r>
            <a:endParaRPr lang="it-IT" dirty="0" smtClean="0">
              <a:latin typeface="Book Antiqua" pitchFamily="18" charset="0"/>
            </a:endParaRPr>
          </a:p>
          <a:p>
            <a:pPr marL="0" indent="0">
              <a:buNone/>
            </a:pPr>
            <a:r>
              <a:rPr lang="it-IT" dirty="0" smtClean="0">
                <a:latin typeface="Book Antiqua" pitchFamily="18" charset="0"/>
              </a:rPr>
              <a:t>– </a:t>
            </a:r>
            <a:r>
              <a:rPr lang="it-IT" dirty="0">
                <a:latin typeface="Book Antiqua" pitchFamily="18" charset="0"/>
              </a:rPr>
              <a:t>5 gennaio 1540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88840"/>
            <a:ext cx="3168000" cy="4439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23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Dove trovare le fonti</a:t>
            </a:r>
            <a:endParaRPr lang="it-IT" dirty="0"/>
          </a:p>
        </p:txBody>
      </p:sp>
      <p:sp>
        <p:nvSpPr>
          <p:cNvPr id="9" name="Segnaposto contenuto 8"/>
          <p:cNvSpPr>
            <a:spLocks noGrp="1"/>
          </p:cNvSpPr>
          <p:nvPr>
            <p:ph idx="1"/>
          </p:nvPr>
        </p:nvSpPr>
        <p:spPr>
          <a:xfrm>
            <a:off x="107504" y="1600200"/>
            <a:ext cx="8768742" cy="5141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Edizione Nazionale </a:t>
            </a:r>
            <a:r>
              <a:rPr lang="it-IT" sz="28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Mathematica</a:t>
            </a:r>
            <a:r>
              <a:rPr lang="it-IT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it-IT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Italiana</a:t>
            </a:r>
            <a:endParaRPr lang="it-IT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marL="0" indent="0">
              <a:buNone/>
            </a:pPr>
            <a:r>
              <a:rPr lang="it-IT" sz="2800" dirty="0" smtClean="0">
                <a:latin typeface="Book Antiqua" pitchFamily="18" charset="0"/>
              </a:rPr>
              <a:t>Biografia di Tartaglia</a:t>
            </a:r>
          </a:p>
          <a:p>
            <a:pPr marL="0" indent="0">
              <a:buNone/>
            </a:pPr>
            <a:r>
              <a:rPr lang="it-IT" sz="2800" dirty="0">
                <a:latin typeface="Book Antiqua" pitchFamily="18" charset="0"/>
                <a:hlinkClick r:id="rId2"/>
              </a:rPr>
              <a:t>http://mathematica.sns.it/autori/1323</a:t>
            </a:r>
            <a:r>
              <a:rPr lang="it-IT" sz="2800" dirty="0" smtClean="0">
                <a:latin typeface="Book Antiqua" pitchFamily="18" charset="0"/>
                <a:hlinkClick r:id="rId2"/>
              </a:rPr>
              <a:t>/</a:t>
            </a:r>
            <a:endParaRPr lang="it-IT" sz="2800" dirty="0" smtClean="0">
              <a:latin typeface="Book Antiqua" pitchFamily="18" charset="0"/>
            </a:endParaRPr>
          </a:p>
          <a:p>
            <a:pPr marL="0" indent="0">
              <a:buNone/>
            </a:pPr>
            <a:r>
              <a:rPr lang="it-IT" sz="2800" dirty="0" smtClean="0">
                <a:latin typeface="Book Antiqua" pitchFamily="18" charset="0"/>
              </a:rPr>
              <a:t>Quesiti et </a:t>
            </a:r>
            <a:r>
              <a:rPr lang="it-IT" sz="2800" dirty="0" err="1" smtClean="0">
                <a:latin typeface="Book Antiqua" pitchFamily="18" charset="0"/>
              </a:rPr>
              <a:t>inventioni</a:t>
            </a:r>
            <a:r>
              <a:rPr lang="it-IT" sz="2800" dirty="0" smtClean="0">
                <a:latin typeface="Book Antiqua" pitchFamily="18" charset="0"/>
              </a:rPr>
              <a:t> diverse (1546) (download)</a:t>
            </a:r>
          </a:p>
          <a:p>
            <a:pPr marL="0" indent="0">
              <a:buNone/>
            </a:pPr>
            <a:r>
              <a:rPr lang="it-IT" sz="2800" dirty="0">
                <a:latin typeface="Book Antiqua" pitchFamily="18" charset="0"/>
                <a:hlinkClick r:id="rId3"/>
              </a:rPr>
              <a:t>http://mathematica.sns.it/opere/27</a:t>
            </a:r>
            <a:r>
              <a:rPr lang="it-IT" sz="2800" dirty="0" smtClean="0">
                <a:latin typeface="Book Antiqua" pitchFamily="18" charset="0"/>
                <a:hlinkClick r:id="rId3"/>
              </a:rPr>
              <a:t>/</a:t>
            </a:r>
            <a:endParaRPr lang="it-IT" sz="2800" dirty="0" smtClean="0">
              <a:latin typeface="Book Antiqua" pitchFamily="18" charset="0"/>
            </a:endParaRPr>
          </a:p>
          <a:p>
            <a:pPr marL="0" indent="0">
              <a:buNone/>
            </a:pPr>
            <a:endParaRPr lang="it-IT" sz="2800" dirty="0" smtClean="0">
              <a:latin typeface="Book Antiqua" pitchFamily="18" charset="0"/>
            </a:endParaRPr>
          </a:p>
          <a:p>
            <a:pPr marL="0" indent="0">
              <a:buNone/>
            </a:pPr>
            <a:endParaRPr lang="it-IT" sz="2800" dirty="0">
              <a:latin typeface="Book Antiqua" pitchFamily="18" charset="0"/>
            </a:endParaRPr>
          </a:p>
          <a:p>
            <a:pPr marL="0" indent="0">
              <a:buNone/>
            </a:pPr>
            <a:r>
              <a:rPr lang="it-IT" sz="2800" dirty="0">
                <a:latin typeface="Baskerville Old Face" pitchFamily="18" charset="0"/>
              </a:rPr>
              <a:t>Fabio Toscano,</a:t>
            </a:r>
          </a:p>
          <a:p>
            <a:pPr marL="0" indent="0">
              <a:buNone/>
            </a:pPr>
            <a:r>
              <a:rPr lang="it-IT" sz="2800" i="1" dirty="0">
                <a:latin typeface="Baskerville Old Face" pitchFamily="18" charset="0"/>
              </a:rPr>
              <a:t>La formula segreta</a:t>
            </a:r>
            <a:r>
              <a:rPr lang="it-IT" sz="2800" dirty="0">
                <a:latin typeface="Baskerville Old Face" pitchFamily="18" charset="0"/>
              </a:rPr>
              <a:t>, </a:t>
            </a:r>
          </a:p>
          <a:p>
            <a:pPr marL="0" indent="0">
              <a:buNone/>
            </a:pPr>
            <a:r>
              <a:rPr lang="it-IT" sz="2800" dirty="0">
                <a:latin typeface="Baskerville Old Face" pitchFamily="18" charset="0"/>
              </a:rPr>
              <a:t>Sironi Editore, 2009</a:t>
            </a:r>
          </a:p>
          <a:p>
            <a:pPr marL="0" indent="0">
              <a:buNone/>
            </a:pPr>
            <a:endParaRPr lang="it-IT" sz="2800" dirty="0" smtClean="0">
              <a:latin typeface="Book Antiqua" pitchFamily="18" charset="0"/>
            </a:endParaRP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249" y="2026800"/>
            <a:ext cx="2730000" cy="7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8" y="4914000"/>
            <a:ext cx="1322973" cy="19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825" y="3645024"/>
            <a:ext cx="2182424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855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00808"/>
          </a:xfrm>
        </p:spPr>
        <p:txBody>
          <a:bodyPr>
            <a:noAutofit/>
          </a:bodyPr>
          <a:lstStyle/>
          <a:p>
            <a:pPr algn="l"/>
            <a:r>
              <a:rPr lang="it-IT" sz="2000" dirty="0" smtClean="0">
                <a:latin typeface="Book Antiqua" pitchFamily="18" charset="0"/>
              </a:rPr>
              <a:t>Home page </a:t>
            </a:r>
            <a:r>
              <a:rPr lang="it-IT" sz="2000" i="1" dirty="0" smtClean="0">
                <a:latin typeface="Book Antiqua" pitchFamily="18" charset="0"/>
              </a:rPr>
              <a:t>Il Giardino </a:t>
            </a:r>
            <a:r>
              <a:rPr lang="it-IT" sz="2000" i="1" dirty="0">
                <a:latin typeface="Book Antiqua" pitchFamily="18" charset="0"/>
              </a:rPr>
              <a:t>di Archimede</a:t>
            </a:r>
            <a:br>
              <a:rPr lang="it-IT" sz="2000" i="1" dirty="0">
                <a:latin typeface="Book Antiqua" pitchFamily="18" charset="0"/>
              </a:rPr>
            </a:br>
            <a:r>
              <a:rPr lang="it-IT" sz="2000" dirty="0">
                <a:latin typeface="Book Antiqua" pitchFamily="18" charset="0"/>
              </a:rPr>
              <a:t>http://web.math.unifi.it/archimede/</a:t>
            </a:r>
            <a:r>
              <a:rPr lang="it-IT" sz="2000" i="1" dirty="0">
                <a:latin typeface="Book Antiqua" pitchFamily="18" charset="0"/>
              </a:rPr>
              <a:t/>
            </a:r>
            <a:br>
              <a:rPr lang="it-IT" sz="2000" i="1" dirty="0">
                <a:latin typeface="Book Antiqua" pitchFamily="18" charset="0"/>
              </a:rPr>
            </a:br>
            <a:r>
              <a:rPr lang="it-IT" sz="2000" dirty="0" smtClean="0">
                <a:latin typeface="Book Antiqua" pitchFamily="18" charset="0"/>
              </a:rPr>
              <a:t/>
            </a:r>
            <a:br>
              <a:rPr lang="it-IT" sz="2000" dirty="0" smtClean="0">
                <a:latin typeface="Book Antiqua" pitchFamily="18" charset="0"/>
              </a:rPr>
            </a:br>
            <a:r>
              <a:rPr lang="it-IT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http://php.math.unifi.it/convegnostoria/convegnostoria2/index.html</a:t>
            </a:r>
            <a:endParaRPr 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" name="Immagine 4"/>
          <p:cNvPicPr/>
          <p:nvPr/>
        </p:nvPicPr>
        <p:blipFill rotWithShape="1">
          <a:blip r:embed="rId2"/>
          <a:srcRect l="843" t="11240" r="1" b="5750"/>
          <a:stretch/>
        </p:blipFill>
        <p:spPr bwMode="auto">
          <a:xfrm>
            <a:off x="179513" y="1700808"/>
            <a:ext cx="8850088" cy="48245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5011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Proposta di attività </a:t>
            </a:r>
            <a:r>
              <a:rPr lang="it-IT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(in classe)</a:t>
            </a:r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 smtClean="0">
                <a:latin typeface="Book Antiqua" pitchFamily="18" charset="0"/>
              </a:rPr>
              <a:t>Ricostruzione della polemica attraverso la lettura della corrispondenza fra Cardano e Tartaglia pubblicata nei </a:t>
            </a:r>
            <a:r>
              <a:rPr lang="it-IT" i="1" dirty="0" smtClean="0">
                <a:latin typeface="Book Antiqua" pitchFamily="18" charset="0"/>
              </a:rPr>
              <a:t>Quesiti</a:t>
            </a:r>
            <a:endParaRPr lang="it-IT" dirty="0" smtClean="0">
              <a:latin typeface="Book Antiqua" pitchFamily="18" charset="0"/>
            </a:endParaRPr>
          </a:p>
          <a:p>
            <a:pPr marL="0" indent="0">
              <a:buNone/>
            </a:pPr>
            <a:endParaRPr lang="it-IT" dirty="0">
              <a:latin typeface="Book Antiqua" pitchFamily="18" charset="0"/>
            </a:endParaRPr>
          </a:p>
          <a:p>
            <a:pPr marL="0" indent="0">
              <a:buNone/>
            </a:pPr>
            <a:r>
              <a:rPr lang="it-IT" dirty="0" smtClean="0">
                <a:latin typeface="Book Antiqua" pitchFamily="18" charset="0"/>
              </a:rPr>
              <a:t>Esempio «vivo» di prosa vernacolare del Cinquecento</a:t>
            </a:r>
          </a:p>
          <a:p>
            <a:pPr marL="0" indent="0">
              <a:buNone/>
            </a:pPr>
            <a:endParaRPr lang="it-IT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40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Primi contatti </a:t>
            </a:r>
            <a:br>
              <a:rPr lang="it-IT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it-IT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fra Cardano e Tartaglia</a:t>
            </a:r>
            <a:r>
              <a:rPr lang="it-IT" sz="3600" b="1" dirty="0"/>
              <a:t/>
            </a:r>
            <a:br>
              <a:rPr lang="it-IT" sz="3600" b="1" dirty="0"/>
            </a:br>
            <a:r>
              <a:rPr lang="it-IT" sz="2800" b="1" i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Quesiti et </a:t>
            </a:r>
            <a:r>
              <a:rPr lang="it-IT" sz="2800" b="1" i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inventioni</a:t>
            </a:r>
            <a:r>
              <a:rPr lang="it-IT" sz="2800" b="1" i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diverse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11325"/>
            <a:ext cx="8229600" cy="4525963"/>
          </a:xfrm>
        </p:spPr>
        <p:txBody>
          <a:bodyPr/>
          <a:lstStyle/>
          <a:p>
            <a:pPr algn="just">
              <a:lnSpc>
                <a:spcPct val="80000"/>
              </a:lnSpc>
              <a:buFontTx/>
              <a:buNone/>
            </a:pPr>
            <a:r>
              <a:rPr lang="it-IT" sz="2800">
                <a:solidFill>
                  <a:srgbClr val="0000FF"/>
                </a:solidFill>
                <a:latin typeface="Book Antiqua" pitchFamily="18" charset="0"/>
              </a:rPr>
              <a:t>[2 gennaio 1539]</a:t>
            </a:r>
            <a:r>
              <a:rPr lang="it-IT" sz="2800">
                <a:latin typeface="Book Antiqua" pitchFamily="18" charset="0"/>
              </a:rPr>
              <a:t> … et per tanto sua eccellentia vi prega che voi gli vogliati mandare di gratia tal regola da voi trovata [cosa e cubo uguale a numero], &amp; se 'l vi pare lui la dara fora in la presente sua opera sotto vostro nome, &amp; se anchor el non vi pare, che lui la dia fora, la tenera secreta ...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it-IT" sz="2800">
                <a:solidFill>
                  <a:srgbClr val="0000FF"/>
                </a:solidFill>
                <a:latin typeface="Book Antiqua" pitchFamily="18" charset="0"/>
              </a:rPr>
              <a:t>[risposta di Tartaglia]</a:t>
            </a:r>
            <a:r>
              <a:rPr lang="it-IT" sz="2800">
                <a:latin typeface="Book Antiqua" pitchFamily="18" charset="0"/>
              </a:rPr>
              <a:t>: Diceti a sua eccellentia, che quella mi perdona, che quando vorò publicar tal mia inventione la voro publicar in opere mie, &amp; non in opere de altri, si che sua eccellentia mi habbia per iscuso.</a:t>
            </a:r>
          </a:p>
        </p:txBody>
      </p:sp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093787" cy="142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98438"/>
            <a:ext cx="1223963" cy="143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7038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Cardano a Tartaglia</a:t>
            </a:r>
            <a:br>
              <a:rPr lang="it-IT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it-IT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12 febbraio 1539</a:t>
            </a:r>
            <a:r>
              <a:rPr lang="it-IT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it-IT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 algn="just">
              <a:lnSpc>
                <a:spcPct val="90000"/>
              </a:lnSpc>
              <a:buFontTx/>
              <a:buNone/>
            </a:pPr>
            <a:r>
              <a:rPr lang="it-IT">
                <a:latin typeface="Book Antiqua" pitchFamily="18" charset="0"/>
              </a:rPr>
              <a:t>… e trarvi fora di fantasia che voi vi crediate essere si grande vi faro conoscere con amorevole admonitioni per le vostre parole medesime che seti più appresso a la valle che alla sumita del monte… vi domando di gratia con che credeti di parlare con li vostri scolari, over con huomini… oltra a ciò vi laudai molto al Signor Marchese, pensando fosti più gentil riconoscitore et piu humano, et piu cortese</a:t>
            </a: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88913"/>
            <a:ext cx="1223963" cy="143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093787" cy="142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500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Cardano a Tartaglia</a:t>
            </a:r>
            <a:br>
              <a:rPr lang="it-IT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it-IT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19 marzo 1539</a:t>
            </a:r>
            <a:r>
              <a:rPr lang="it-IT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it-IT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 algn="just">
              <a:buFontTx/>
              <a:buNone/>
            </a:pPr>
            <a:r>
              <a:rPr lang="it-IT" sz="2800">
                <a:latin typeface="Book Antiqua" pitchFamily="18" charset="0"/>
              </a:rPr>
              <a:t>… et mi comandò di subito vi </a:t>
            </a:r>
          </a:p>
          <a:p>
            <a:pPr algn="just">
              <a:buFontTx/>
              <a:buNone/>
            </a:pPr>
            <a:r>
              <a:rPr lang="it-IT" sz="2800">
                <a:latin typeface="Book Antiqua" pitchFamily="18" charset="0"/>
              </a:rPr>
              <a:t>scrivesse la presente con grande instantia</a:t>
            </a:r>
          </a:p>
          <a:p>
            <a:pPr algn="just">
              <a:buFontTx/>
              <a:buNone/>
            </a:pPr>
            <a:r>
              <a:rPr lang="it-IT" sz="2800">
                <a:latin typeface="Book Antiqua" pitchFamily="18" charset="0"/>
              </a:rPr>
              <a:t> in nome suo, avvisandovi che vista la presente dovesti venire à Milano senza fallo, che vorria parlar con voi. Et così ve essorto à dover venir subito, et non pensarvi su, perche il detto S. Marchese è si gentil remuneratore delli virtuosi, si liberale, et si magnanimo che niuna persona che serve sua eccellentia … resta discontento</a:t>
            </a:r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093787" cy="142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4" name="Picture 6" descr="180px-Titian_-_Marchese_del_Vasto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33375"/>
            <a:ext cx="171450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22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La regola di Tartaglia</a:t>
            </a:r>
            <a:br>
              <a:rPr lang="it-IT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it-IT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25 marzo 1539</a:t>
            </a:r>
            <a:endParaRPr lang="it-IT" dirty="0"/>
          </a:p>
        </p:txBody>
      </p:sp>
      <p:sp>
        <p:nvSpPr>
          <p:cNvPr id="5" name="Segnaposto contenuto 4"/>
          <p:cNvSpPr>
            <a:spLocks noGrp="1"/>
          </p:cNvSpPr>
          <p:nvPr>
            <p:ph sz="half" idx="1"/>
          </p:nvPr>
        </p:nvSpPr>
        <p:spPr>
          <a:ln w="12700">
            <a:solidFill>
              <a:schemeClr val="tx1"/>
            </a:solidFill>
          </a:ln>
        </p:spPr>
        <p:txBody>
          <a:bodyPr/>
          <a:lstStyle/>
          <a:p>
            <a:pPr algn="just">
              <a:lnSpc>
                <a:spcPct val="90000"/>
              </a:lnSpc>
              <a:buFontTx/>
              <a:buNone/>
            </a:pPr>
            <a:r>
              <a:rPr lang="it-IT" i="1" dirty="0">
                <a:latin typeface="Book Antiqua" pitchFamily="18" charset="0"/>
              </a:rPr>
              <a:t>Quando </a:t>
            </a:r>
            <a:r>
              <a:rPr lang="it-IT" i="1" dirty="0" err="1">
                <a:latin typeface="Book Antiqua" pitchFamily="18" charset="0"/>
              </a:rPr>
              <a:t>chel</a:t>
            </a:r>
            <a:r>
              <a:rPr lang="it-IT" i="1" dirty="0">
                <a:latin typeface="Book Antiqua" pitchFamily="18" charset="0"/>
              </a:rPr>
              <a:t> cubo con le cose </a:t>
            </a:r>
            <a:r>
              <a:rPr lang="it-IT" i="1" dirty="0" smtClean="0">
                <a:latin typeface="Book Antiqua" pitchFamily="18" charset="0"/>
              </a:rPr>
              <a:t>appresso</a:t>
            </a:r>
          </a:p>
          <a:p>
            <a:pPr algn="just">
              <a:lnSpc>
                <a:spcPct val="90000"/>
              </a:lnSpc>
              <a:buFontTx/>
              <a:buNone/>
            </a:pPr>
            <a:r>
              <a:rPr lang="it-IT" i="1" dirty="0" smtClean="0">
                <a:latin typeface="Book Antiqua" pitchFamily="18" charset="0"/>
              </a:rPr>
              <a:t>Se </a:t>
            </a:r>
            <a:r>
              <a:rPr lang="it-IT" i="1" dirty="0">
                <a:latin typeface="Book Antiqua" pitchFamily="18" charset="0"/>
              </a:rPr>
              <a:t>agguaglia à qualche numero </a:t>
            </a:r>
            <a:r>
              <a:rPr lang="it-IT" i="1" dirty="0" smtClean="0">
                <a:latin typeface="Book Antiqua" pitchFamily="18" charset="0"/>
              </a:rPr>
              <a:t>discreto</a:t>
            </a:r>
          </a:p>
          <a:p>
            <a:pPr algn="just">
              <a:lnSpc>
                <a:spcPct val="90000"/>
              </a:lnSpc>
              <a:buNone/>
            </a:pPr>
            <a:r>
              <a:rPr lang="it-IT" i="1" dirty="0" err="1">
                <a:latin typeface="Book Antiqua" pitchFamily="18" charset="0"/>
              </a:rPr>
              <a:t>Trovan</a:t>
            </a:r>
            <a:r>
              <a:rPr lang="it-IT" i="1" dirty="0">
                <a:latin typeface="Book Antiqua" pitchFamily="18" charset="0"/>
              </a:rPr>
              <a:t> due altri differenti in </a:t>
            </a:r>
            <a:r>
              <a:rPr lang="it-IT" i="1" dirty="0" smtClean="0">
                <a:latin typeface="Book Antiqua" pitchFamily="18" charset="0"/>
              </a:rPr>
              <a:t>esso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i="1" dirty="0">
                <a:latin typeface="Book Antiqua" pitchFamily="18" charset="0"/>
              </a:rPr>
              <a:t>Ch’</a:t>
            </a:r>
            <a:r>
              <a:rPr lang="it-IT" i="1" dirty="0" err="1">
                <a:latin typeface="Book Antiqua" pitchFamily="18" charset="0"/>
              </a:rPr>
              <a:t>el</a:t>
            </a:r>
            <a:r>
              <a:rPr lang="it-IT" i="1" dirty="0">
                <a:latin typeface="Book Antiqua" pitchFamily="18" charset="0"/>
              </a:rPr>
              <a:t> lor </a:t>
            </a:r>
            <a:r>
              <a:rPr lang="it-IT" i="1" dirty="0" err="1">
                <a:latin typeface="Book Antiqua" pitchFamily="18" charset="0"/>
              </a:rPr>
              <a:t>produtto</a:t>
            </a:r>
            <a:r>
              <a:rPr lang="it-IT" i="1" dirty="0">
                <a:latin typeface="Book Antiqua" pitchFamily="18" charset="0"/>
              </a:rPr>
              <a:t> sempre sia eguale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i="1" dirty="0">
                <a:latin typeface="Book Antiqua" pitchFamily="18" charset="0"/>
              </a:rPr>
              <a:t>Al terzo cubo delle cose netto</a:t>
            </a:r>
          </a:p>
          <a:p>
            <a:pPr algn="just">
              <a:lnSpc>
                <a:spcPct val="90000"/>
              </a:lnSpc>
              <a:buNone/>
            </a:pPr>
            <a:endParaRPr lang="it-IT" i="1" dirty="0">
              <a:latin typeface="Book Antiqua" pitchFamily="18" charset="0"/>
            </a:endParaRPr>
          </a:p>
          <a:p>
            <a:pPr algn="just">
              <a:lnSpc>
                <a:spcPct val="90000"/>
              </a:lnSpc>
              <a:buFontTx/>
              <a:buNone/>
            </a:pPr>
            <a:endParaRPr lang="it-IT" i="1" dirty="0">
              <a:latin typeface="Book Antiqua" pitchFamily="18" charset="0"/>
            </a:endParaRP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b="1" i="1" dirty="0" smtClean="0">
                <a:solidFill>
                  <a:srgbClr val="800080"/>
                </a:solidFill>
                <a:latin typeface="Book Antiqua" pitchFamily="18" charset="0"/>
              </a:rPr>
              <a:t>x</a:t>
            </a:r>
            <a:r>
              <a:rPr lang="it-IT" b="1" baseline="30000" dirty="0" smtClean="0">
                <a:solidFill>
                  <a:srgbClr val="800080"/>
                </a:solidFill>
                <a:latin typeface="Book Antiqua" pitchFamily="18" charset="0"/>
              </a:rPr>
              <a:t>3 </a:t>
            </a:r>
            <a:r>
              <a:rPr lang="it-IT" b="1" dirty="0">
                <a:solidFill>
                  <a:srgbClr val="800080"/>
                </a:solidFill>
                <a:latin typeface="Book Antiqua" pitchFamily="18" charset="0"/>
              </a:rPr>
              <a:t>+ </a:t>
            </a:r>
            <a:r>
              <a:rPr lang="it-IT" b="1" dirty="0" err="1">
                <a:solidFill>
                  <a:srgbClr val="800080"/>
                </a:solidFill>
                <a:latin typeface="Book Antiqua" pitchFamily="18" charset="0"/>
              </a:rPr>
              <a:t>p</a:t>
            </a:r>
            <a:r>
              <a:rPr lang="it-IT" b="1" i="1" dirty="0" err="1">
                <a:solidFill>
                  <a:srgbClr val="800080"/>
                </a:solidFill>
                <a:latin typeface="Book Antiqua" pitchFamily="18" charset="0"/>
              </a:rPr>
              <a:t>x</a:t>
            </a:r>
            <a:r>
              <a:rPr lang="it-IT" b="1" i="1" dirty="0">
                <a:solidFill>
                  <a:srgbClr val="800080"/>
                </a:solidFill>
                <a:latin typeface="Book Antiqua" pitchFamily="18" charset="0"/>
              </a:rPr>
              <a:t> </a:t>
            </a:r>
            <a:r>
              <a:rPr lang="it-IT" b="1" dirty="0">
                <a:solidFill>
                  <a:srgbClr val="800080"/>
                </a:solidFill>
                <a:latin typeface="Book Antiqua" pitchFamily="18" charset="0"/>
              </a:rPr>
              <a:t>= q      [1]</a:t>
            </a: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 smtClean="0"/>
              <a:t> </a:t>
            </a:r>
          </a:p>
          <a:p>
            <a:pPr marL="0" indent="0" algn="ctr">
              <a:buNone/>
            </a:pPr>
            <a:r>
              <a:rPr lang="it-IT" b="1" dirty="0">
                <a:solidFill>
                  <a:srgbClr val="800080"/>
                </a:solidFill>
                <a:latin typeface="Book Antiqua" pitchFamily="18" charset="0"/>
              </a:rPr>
              <a:t>u – v = q</a:t>
            </a: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 smtClean="0"/>
          </a:p>
          <a:p>
            <a:pPr marL="0" indent="0" algn="ctr">
              <a:buNone/>
            </a:pPr>
            <a:r>
              <a:rPr lang="it-IT" b="1" dirty="0" err="1">
                <a:solidFill>
                  <a:srgbClr val="800080"/>
                </a:solidFill>
                <a:latin typeface="Book Antiqua" pitchFamily="18" charset="0"/>
              </a:rPr>
              <a:t>uv</a:t>
            </a:r>
            <a:r>
              <a:rPr lang="it-IT" b="1" dirty="0">
                <a:solidFill>
                  <a:srgbClr val="800080"/>
                </a:solidFill>
                <a:latin typeface="Book Antiqua" pitchFamily="18" charset="0"/>
              </a:rPr>
              <a:t> = (p/3)</a:t>
            </a:r>
            <a:r>
              <a:rPr lang="it-IT" b="1" baseline="30000" dirty="0">
                <a:solidFill>
                  <a:srgbClr val="800080"/>
                </a:solidFill>
                <a:latin typeface="Book Antiqua" pitchFamily="18" charset="0"/>
              </a:rPr>
              <a:t>3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427" y="5301208"/>
            <a:ext cx="122555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127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La regola di Tartaglia</a:t>
            </a:r>
            <a:br>
              <a:rPr lang="it-IT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it-IT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25 marzo 1539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ln w="9525">
            <a:solidFill>
              <a:schemeClr val="tx1"/>
            </a:solidFill>
          </a:ln>
        </p:spPr>
        <p:txBody>
          <a:bodyPr/>
          <a:lstStyle/>
          <a:p>
            <a:pPr algn="just">
              <a:buFontTx/>
              <a:buNone/>
            </a:pPr>
            <a:r>
              <a:rPr lang="it-IT" i="1" dirty="0" err="1">
                <a:latin typeface="Book Antiqua" pitchFamily="18" charset="0"/>
              </a:rPr>
              <a:t>El</a:t>
            </a:r>
            <a:r>
              <a:rPr lang="it-IT" i="1" dirty="0">
                <a:latin typeface="Book Antiqua" pitchFamily="18" charset="0"/>
              </a:rPr>
              <a:t> residuo poi suo generale</a:t>
            </a:r>
          </a:p>
          <a:p>
            <a:pPr algn="just">
              <a:buFontTx/>
              <a:buNone/>
            </a:pPr>
            <a:r>
              <a:rPr lang="it-IT" i="1" dirty="0">
                <a:latin typeface="Book Antiqua" pitchFamily="18" charset="0"/>
              </a:rPr>
              <a:t>Delli lor lati cubi ben sottratti</a:t>
            </a:r>
          </a:p>
          <a:p>
            <a:pPr algn="just">
              <a:buFontTx/>
              <a:buNone/>
            </a:pPr>
            <a:r>
              <a:rPr lang="it-IT" i="1" dirty="0" err="1">
                <a:latin typeface="Book Antiqua" pitchFamily="18" charset="0"/>
              </a:rPr>
              <a:t>Varra</a:t>
            </a:r>
            <a:r>
              <a:rPr lang="it-IT" i="1" dirty="0">
                <a:latin typeface="Book Antiqua" pitchFamily="18" charset="0"/>
              </a:rPr>
              <a:t> la tua cosa principale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endParaRPr lang="it-IT" b="1" baseline="44000" dirty="0" smtClean="0">
              <a:solidFill>
                <a:srgbClr val="800080"/>
              </a:solidFill>
              <a:latin typeface="Book Antiqua" pitchFamily="18" charset="0"/>
            </a:endParaRPr>
          </a:p>
          <a:p>
            <a:pPr marL="0" indent="0" algn="ctr">
              <a:buNone/>
            </a:pPr>
            <a:endParaRPr lang="it-IT" b="1" baseline="44000" dirty="0">
              <a:solidFill>
                <a:srgbClr val="800080"/>
              </a:solidFill>
              <a:latin typeface="Book Antiqua" pitchFamily="18" charset="0"/>
            </a:endParaRPr>
          </a:p>
          <a:p>
            <a:pPr marL="0" indent="0" algn="ctr">
              <a:buNone/>
            </a:pPr>
            <a:r>
              <a:rPr lang="it-IT" b="1" baseline="44000" dirty="0" smtClean="0">
                <a:solidFill>
                  <a:srgbClr val="800080"/>
                </a:solidFill>
                <a:latin typeface="Book Antiqua" pitchFamily="18" charset="0"/>
              </a:rPr>
              <a:t>3</a:t>
            </a:r>
            <a:r>
              <a:rPr lang="it-IT" b="1" dirty="0">
                <a:solidFill>
                  <a:srgbClr val="800080"/>
                </a:solidFill>
                <a:latin typeface="Book Antiqua" pitchFamily="18" charset="0"/>
              </a:rPr>
              <a:t>√u – </a:t>
            </a:r>
            <a:r>
              <a:rPr lang="it-IT" b="1" baseline="44000" dirty="0">
                <a:solidFill>
                  <a:srgbClr val="800080"/>
                </a:solidFill>
                <a:latin typeface="Book Antiqua" pitchFamily="18" charset="0"/>
              </a:rPr>
              <a:t>3</a:t>
            </a:r>
            <a:r>
              <a:rPr lang="it-IT" b="1" dirty="0">
                <a:solidFill>
                  <a:srgbClr val="800080"/>
                </a:solidFill>
                <a:latin typeface="Book Antiqua" pitchFamily="18" charset="0"/>
              </a:rPr>
              <a:t>√v = </a:t>
            </a:r>
            <a:r>
              <a:rPr lang="it-IT" b="1" i="1" dirty="0">
                <a:solidFill>
                  <a:srgbClr val="800080"/>
                </a:solidFill>
                <a:latin typeface="Book Antiqua" pitchFamily="18" charset="0"/>
              </a:rPr>
              <a:t>x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941168"/>
            <a:ext cx="122555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095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b="1"/>
              <a:t>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 algn="just">
              <a:buFontTx/>
              <a:buNone/>
            </a:pPr>
            <a:endParaRPr lang="it-IT" i="1" dirty="0">
              <a:latin typeface="Book Antiqua" pitchFamily="18" charset="0"/>
            </a:endParaRPr>
          </a:p>
          <a:p>
            <a:pPr algn="just">
              <a:buFontTx/>
              <a:buNone/>
            </a:pPr>
            <a:endParaRPr lang="it-IT" i="1" dirty="0">
              <a:latin typeface="Book Antiqua" pitchFamily="18" charset="0"/>
            </a:endParaRPr>
          </a:p>
          <a:p>
            <a:pPr algn="just">
              <a:buFontTx/>
              <a:buNone/>
            </a:pPr>
            <a:endParaRPr lang="it-IT" i="1" dirty="0">
              <a:latin typeface="Book Antiqua" pitchFamily="18" charset="0"/>
            </a:endParaRPr>
          </a:p>
          <a:p>
            <a:pPr algn="just">
              <a:buFontTx/>
              <a:buNone/>
            </a:pPr>
            <a:endParaRPr lang="it-IT" i="1" dirty="0">
              <a:latin typeface="Book Antiqua" pitchFamily="18" charset="0"/>
            </a:endParaRPr>
          </a:p>
          <a:p>
            <a:pPr algn="just">
              <a:buFontTx/>
              <a:buNone/>
            </a:pPr>
            <a:endParaRPr lang="it-IT" i="1" dirty="0">
              <a:latin typeface="Book Antiqua" pitchFamily="18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88913"/>
            <a:ext cx="1223963" cy="143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49" y="188913"/>
            <a:ext cx="3038475" cy="180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6" y="2311290"/>
            <a:ext cx="3749675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152" y="2311290"/>
            <a:ext cx="4259262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52" y="4869160"/>
            <a:ext cx="8732838" cy="133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978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La regola di Tartaglia</a:t>
            </a:r>
            <a:endParaRPr lang="it-IT" sz="3600" b="1" dirty="0">
              <a:solidFill>
                <a:srgbClr val="800000"/>
              </a:solidFill>
              <a:latin typeface="Book Antiqua" pitchFamily="18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it-IT" i="1">
                <a:latin typeface="Book Antiqua" pitchFamily="18" charset="0"/>
              </a:rPr>
              <a:t>In el secondo de cotesti atti</a:t>
            </a:r>
          </a:p>
          <a:p>
            <a:pPr>
              <a:buFontTx/>
              <a:buNone/>
            </a:pPr>
            <a:r>
              <a:rPr lang="it-IT" i="1">
                <a:latin typeface="Book Antiqua" pitchFamily="18" charset="0"/>
              </a:rPr>
              <a:t>Quando che’l cubo restasse lui solo</a:t>
            </a:r>
          </a:p>
          <a:p>
            <a:pPr>
              <a:buFontTx/>
              <a:buNone/>
            </a:pPr>
            <a:r>
              <a:rPr lang="it-IT" i="1">
                <a:latin typeface="Book Antiqua" pitchFamily="18" charset="0"/>
              </a:rPr>
              <a:t>Tu osservarai quest’altri contratti</a:t>
            </a:r>
          </a:p>
          <a:p>
            <a:pPr>
              <a:buFontTx/>
              <a:buNone/>
            </a:pPr>
            <a:r>
              <a:rPr lang="it-IT" i="1">
                <a:latin typeface="Book Antiqua" pitchFamily="18" charset="0"/>
              </a:rPr>
              <a:t>Del numero farai due tal part’à volo</a:t>
            </a:r>
          </a:p>
          <a:p>
            <a:pPr>
              <a:buFontTx/>
              <a:buNone/>
            </a:pPr>
            <a:r>
              <a:rPr lang="it-IT" i="1">
                <a:latin typeface="Book Antiqua" pitchFamily="18" charset="0"/>
              </a:rPr>
              <a:t>Che l’una in l’altra si produca schietto</a:t>
            </a:r>
          </a:p>
          <a:p>
            <a:pPr>
              <a:buFontTx/>
              <a:buNone/>
            </a:pPr>
            <a:r>
              <a:rPr lang="it-IT" i="1">
                <a:latin typeface="Book Antiqua" pitchFamily="18" charset="0"/>
              </a:rPr>
              <a:t>El terzo cubo delle cose in stolo</a:t>
            </a:r>
          </a:p>
          <a:p>
            <a:pPr>
              <a:buFontTx/>
              <a:buNone/>
            </a:pPr>
            <a:r>
              <a:rPr lang="it-IT" i="1">
                <a:latin typeface="Book Antiqua" pitchFamily="18" charset="0"/>
              </a:rPr>
              <a:t>Delle qual poi, per comun precetto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88913"/>
            <a:ext cx="1223963" cy="143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806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La regola di Tartaglia</a:t>
            </a:r>
            <a:endParaRPr lang="it-IT" sz="3600" b="1" dirty="0">
              <a:solidFill>
                <a:srgbClr val="800000"/>
              </a:solidFill>
              <a:latin typeface="Book Antiqua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it-IT" i="1">
                <a:latin typeface="Book Antiqua" pitchFamily="18" charset="0"/>
              </a:rPr>
              <a:t>Terrai li lati cubi insieme gionti</a:t>
            </a:r>
          </a:p>
          <a:p>
            <a:pPr>
              <a:buFontTx/>
              <a:buNone/>
            </a:pPr>
            <a:r>
              <a:rPr lang="it-IT" i="1">
                <a:latin typeface="Book Antiqua" pitchFamily="18" charset="0"/>
              </a:rPr>
              <a:t>Et cotal somma sara il tuo concetto</a:t>
            </a:r>
          </a:p>
          <a:p>
            <a:pPr>
              <a:buFontTx/>
              <a:buNone/>
            </a:pPr>
            <a:endParaRPr lang="it-IT" i="1">
              <a:latin typeface="Book Antiqua" pitchFamily="18" charset="0"/>
            </a:endParaRPr>
          </a:p>
          <a:p>
            <a:pPr algn="ctr">
              <a:buFontTx/>
              <a:buNone/>
            </a:pPr>
            <a:r>
              <a:rPr lang="it-IT" b="1" i="1">
                <a:solidFill>
                  <a:srgbClr val="800080"/>
                </a:solidFill>
                <a:latin typeface="Book Antiqua" pitchFamily="18" charset="0"/>
              </a:rPr>
              <a:t>x</a:t>
            </a:r>
            <a:r>
              <a:rPr lang="it-IT" b="1" baseline="30000">
                <a:solidFill>
                  <a:srgbClr val="800080"/>
                </a:solidFill>
                <a:latin typeface="Book Antiqua" pitchFamily="18" charset="0"/>
              </a:rPr>
              <a:t>3 </a:t>
            </a:r>
            <a:r>
              <a:rPr lang="it-IT" b="1">
                <a:solidFill>
                  <a:srgbClr val="800080"/>
                </a:solidFill>
                <a:latin typeface="Book Antiqua" pitchFamily="18" charset="0"/>
              </a:rPr>
              <a:t>= p</a:t>
            </a:r>
            <a:r>
              <a:rPr lang="it-IT" b="1" i="1">
                <a:solidFill>
                  <a:srgbClr val="800080"/>
                </a:solidFill>
                <a:latin typeface="Book Antiqua" pitchFamily="18" charset="0"/>
              </a:rPr>
              <a:t>x </a:t>
            </a:r>
            <a:r>
              <a:rPr lang="it-IT" b="1">
                <a:solidFill>
                  <a:srgbClr val="800080"/>
                </a:solidFill>
                <a:latin typeface="Book Antiqua" pitchFamily="18" charset="0"/>
              </a:rPr>
              <a:t>+ q   [2]</a:t>
            </a:r>
          </a:p>
          <a:p>
            <a:pPr>
              <a:buFontTx/>
              <a:buNone/>
            </a:pPr>
            <a:r>
              <a:rPr lang="it-IT" i="1">
                <a:latin typeface="Book Antiqua" pitchFamily="18" charset="0"/>
              </a:rPr>
              <a:t> 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88913"/>
            <a:ext cx="1223963" cy="143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292600"/>
            <a:ext cx="8580438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311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La regola di Tartaglia</a:t>
            </a:r>
            <a:endParaRPr lang="it-IT" sz="3600" b="1" dirty="0">
              <a:solidFill>
                <a:srgbClr val="800000"/>
              </a:solidFill>
              <a:latin typeface="Book Antiqua" pitchFamily="18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35280" cy="5069160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it-IT" i="1" dirty="0" err="1">
                <a:latin typeface="Book Antiqua" pitchFamily="18" charset="0"/>
              </a:rPr>
              <a:t>El</a:t>
            </a:r>
            <a:r>
              <a:rPr lang="it-IT" i="1" dirty="0">
                <a:latin typeface="Book Antiqua" pitchFamily="18" charset="0"/>
              </a:rPr>
              <a:t> terzo poi de questi nostri conti</a:t>
            </a:r>
          </a:p>
          <a:p>
            <a:pPr>
              <a:buFontTx/>
              <a:buNone/>
            </a:pPr>
            <a:r>
              <a:rPr lang="it-IT" i="1" dirty="0">
                <a:latin typeface="Book Antiqua" pitchFamily="18" charset="0"/>
              </a:rPr>
              <a:t>Se solve col secondo se ben guardi</a:t>
            </a:r>
          </a:p>
          <a:p>
            <a:pPr>
              <a:buFontTx/>
              <a:buNone/>
            </a:pPr>
            <a:r>
              <a:rPr lang="it-IT" i="1" dirty="0">
                <a:latin typeface="Book Antiqua" pitchFamily="18" charset="0"/>
              </a:rPr>
              <a:t>Che per natura son quasi </a:t>
            </a:r>
            <a:r>
              <a:rPr lang="it-IT" i="1" dirty="0" err="1">
                <a:latin typeface="Book Antiqua" pitchFamily="18" charset="0"/>
              </a:rPr>
              <a:t>congionti</a:t>
            </a:r>
            <a:endParaRPr lang="it-IT" i="1" dirty="0">
              <a:latin typeface="Book Antiqua" pitchFamily="18" charset="0"/>
            </a:endParaRPr>
          </a:p>
          <a:p>
            <a:pPr algn="ctr">
              <a:buFontTx/>
              <a:buNone/>
            </a:pPr>
            <a:r>
              <a:rPr lang="it-IT" b="1" i="1" dirty="0" smtClean="0">
                <a:solidFill>
                  <a:srgbClr val="800080"/>
                </a:solidFill>
                <a:latin typeface="Book Antiqua" pitchFamily="18" charset="0"/>
              </a:rPr>
              <a:t>x</a:t>
            </a:r>
            <a:r>
              <a:rPr lang="it-IT" b="1" baseline="30000" dirty="0" smtClean="0">
                <a:solidFill>
                  <a:srgbClr val="800080"/>
                </a:solidFill>
                <a:latin typeface="Book Antiqua" pitchFamily="18" charset="0"/>
              </a:rPr>
              <a:t>3 </a:t>
            </a:r>
            <a:r>
              <a:rPr lang="it-IT" b="1" dirty="0">
                <a:solidFill>
                  <a:srgbClr val="800080"/>
                </a:solidFill>
                <a:latin typeface="Book Antiqua" pitchFamily="18" charset="0"/>
              </a:rPr>
              <a:t>+ q </a:t>
            </a:r>
            <a:r>
              <a:rPr lang="it-IT" b="1" i="1" dirty="0">
                <a:solidFill>
                  <a:srgbClr val="800080"/>
                </a:solidFill>
                <a:latin typeface="Book Antiqua" pitchFamily="18" charset="0"/>
              </a:rPr>
              <a:t>= </a:t>
            </a:r>
            <a:r>
              <a:rPr lang="it-IT" b="1" dirty="0" err="1">
                <a:solidFill>
                  <a:srgbClr val="800080"/>
                </a:solidFill>
                <a:latin typeface="Book Antiqua" pitchFamily="18" charset="0"/>
              </a:rPr>
              <a:t>p</a:t>
            </a:r>
            <a:r>
              <a:rPr lang="it-IT" b="1" i="1" dirty="0" err="1">
                <a:solidFill>
                  <a:srgbClr val="800080"/>
                </a:solidFill>
                <a:latin typeface="Book Antiqua" pitchFamily="18" charset="0"/>
              </a:rPr>
              <a:t>x</a:t>
            </a:r>
            <a:r>
              <a:rPr lang="it-IT" b="1" i="1" dirty="0">
                <a:solidFill>
                  <a:srgbClr val="800080"/>
                </a:solidFill>
                <a:latin typeface="Book Antiqua" pitchFamily="18" charset="0"/>
              </a:rPr>
              <a:t>    </a:t>
            </a:r>
            <a:r>
              <a:rPr lang="it-IT" b="1" dirty="0">
                <a:solidFill>
                  <a:srgbClr val="800080"/>
                </a:solidFill>
                <a:latin typeface="Book Antiqua" pitchFamily="18" charset="0"/>
              </a:rPr>
              <a:t>[3]</a:t>
            </a:r>
            <a:endParaRPr lang="it-IT" dirty="0">
              <a:latin typeface="Book Antiqua" pitchFamily="18" charset="0"/>
            </a:endParaRPr>
          </a:p>
          <a:p>
            <a:pPr>
              <a:buFontTx/>
              <a:buNone/>
            </a:pPr>
            <a:r>
              <a:rPr lang="it-IT" sz="2400" dirty="0" smtClean="0">
                <a:latin typeface="Book Antiqua" pitchFamily="18" charset="0"/>
              </a:rPr>
              <a:t>Se si confronta con la </a:t>
            </a:r>
            <a:endParaRPr lang="it-IT" sz="2400" dirty="0">
              <a:latin typeface="Book Antiqua" pitchFamily="18" charset="0"/>
            </a:endParaRPr>
          </a:p>
          <a:p>
            <a:pPr algn="ctr">
              <a:buFontTx/>
              <a:buNone/>
            </a:pPr>
            <a:r>
              <a:rPr lang="it-IT" b="1" i="1" dirty="0">
                <a:solidFill>
                  <a:srgbClr val="800080"/>
                </a:solidFill>
                <a:latin typeface="Book Antiqua" pitchFamily="18" charset="0"/>
              </a:rPr>
              <a:t>x</a:t>
            </a:r>
            <a:r>
              <a:rPr lang="it-IT" b="1" baseline="30000" dirty="0">
                <a:solidFill>
                  <a:srgbClr val="800080"/>
                </a:solidFill>
                <a:latin typeface="Book Antiqua" pitchFamily="18" charset="0"/>
              </a:rPr>
              <a:t>3 </a:t>
            </a:r>
            <a:r>
              <a:rPr lang="it-IT" b="1" dirty="0">
                <a:solidFill>
                  <a:srgbClr val="800080"/>
                </a:solidFill>
                <a:latin typeface="Book Antiqua" pitchFamily="18" charset="0"/>
              </a:rPr>
              <a:t>= </a:t>
            </a:r>
            <a:r>
              <a:rPr lang="it-IT" b="1" dirty="0" err="1">
                <a:solidFill>
                  <a:srgbClr val="800080"/>
                </a:solidFill>
                <a:latin typeface="Book Antiqua" pitchFamily="18" charset="0"/>
              </a:rPr>
              <a:t>p</a:t>
            </a:r>
            <a:r>
              <a:rPr lang="it-IT" b="1" i="1" dirty="0" err="1">
                <a:solidFill>
                  <a:srgbClr val="800080"/>
                </a:solidFill>
                <a:latin typeface="Book Antiqua" pitchFamily="18" charset="0"/>
              </a:rPr>
              <a:t>x</a:t>
            </a:r>
            <a:r>
              <a:rPr lang="it-IT" b="1" i="1" dirty="0">
                <a:solidFill>
                  <a:srgbClr val="800080"/>
                </a:solidFill>
                <a:latin typeface="Book Antiqua" pitchFamily="18" charset="0"/>
              </a:rPr>
              <a:t> </a:t>
            </a:r>
            <a:r>
              <a:rPr lang="it-IT" b="1" dirty="0">
                <a:solidFill>
                  <a:srgbClr val="800080"/>
                </a:solidFill>
                <a:latin typeface="Book Antiqua" pitchFamily="18" charset="0"/>
              </a:rPr>
              <a:t>+ q</a:t>
            </a:r>
            <a:r>
              <a:rPr lang="it-IT" b="1" i="1" dirty="0">
                <a:solidFill>
                  <a:srgbClr val="800080"/>
                </a:solidFill>
                <a:latin typeface="Book Antiqua" pitchFamily="18" charset="0"/>
              </a:rPr>
              <a:t>    </a:t>
            </a:r>
            <a:r>
              <a:rPr lang="it-IT" b="1" dirty="0">
                <a:solidFill>
                  <a:srgbClr val="800080"/>
                </a:solidFill>
                <a:latin typeface="Book Antiqua" pitchFamily="18" charset="0"/>
              </a:rPr>
              <a:t>[2</a:t>
            </a:r>
            <a:r>
              <a:rPr lang="it-IT" b="1" dirty="0" smtClean="0">
                <a:solidFill>
                  <a:srgbClr val="800080"/>
                </a:solidFill>
                <a:latin typeface="Book Antiqua" pitchFamily="18" charset="0"/>
              </a:rPr>
              <a:t>]</a:t>
            </a:r>
          </a:p>
          <a:p>
            <a:pPr>
              <a:buFontTx/>
              <a:buNone/>
            </a:pPr>
            <a:r>
              <a:rPr lang="it-IT" sz="2400" dirty="0" smtClean="0">
                <a:latin typeface="Book Antiqua" pitchFamily="18" charset="0"/>
              </a:rPr>
              <a:t>si nota che il termine q</a:t>
            </a:r>
            <a:r>
              <a:rPr lang="it-IT" sz="2400" dirty="0" smtClean="0">
                <a:latin typeface="Book Antiqua" pitchFamily="18" charset="0"/>
              </a:rPr>
              <a:t>uadratico è nullo (somma delle radici </a:t>
            </a:r>
          </a:p>
          <a:p>
            <a:pPr>
              <a:buFontTx/>
              <a:buNone/>
            </a:pPr>
            <a:r>
              <a:rPr lang="it-IT" sz="2400" dirty="0" smtClean="0">
                <a:latin typeface="Book Antiqua" pitchFamily="18" charset="0"/>
              </a:rPr>
              <a:t>cambiata di segno</a:t>
            </a:r>
            <a:r>
              <a:rPr lang="it-IT" sz="2400" dirty="0" smtClean="0">
                <a:latin typeface="Book Antiqua" pitchFamily="18" charset="0"/>
              </a:rPr>
              <a:t>), il </a:t>
            </a:r>
            <a:r>
              <a:rPr lang="it-IT" sz="2400" dirty="0">
                <a:latin typeface="Book Antiqua" pitchFamily="18" charset="0"/>
              </a:rPr>
              <a:t>termine lineare non cambia, mentre</a:t>
            </a:r>
            <a:endParaRPr lang="it-IT" sz="2400" dirty="0" smtClean="0">
              <a:latin typeface="Book Antiqua" pitchFamily="18" charset="0"/>
            </a:endParaRPr>
          </a:p>
          <a:p>
            <a:pPr>
              <a:buFontTx/>
              <a:buNone/>
            </a:pPr>
            <a:r>
              <a:rPr lang="it-IT" sz="2400" dirty="0">
                <a:latin typeface="Book Antiqua" pitchFamily="18" charset="0"/>
              </a:rPr>
              <a:t>i</a:t>
            </a:r>
            <a:r>
              <a:rPr lang="it-IT" sz="2400" dirty="0" smtClean="0">
                <a:latin typeface="Book Antiqua" pitchFamily="18" charset="0"/>
              </a:rPr>
              <a:t>l termine noto (prodotto delle radici cambiato di segno)</a:t>
            </a:r>
          </a:p>
          <a:p>
            <a:pPr>
              <a:buFontTx/>
              <a:buNone/>
            </a:pPr>
            <a:r>
              <a:rPr lang="it-IT" sz="2400" dirty="0" smtClean="0">
                <a:latin typeface="Book Antiqua" pitchFamily="18" charset="0"/>
              </a:rPr>
              <a:t> cambia segno, quindi le radici di [3] e [2] hanno lo stesso modulo e segno opposto.</a:t>
            </a:r>
            <a:endParaRPr lang="it-IT" sz="2400" dirty="0">
              <a:latin typeface="Book Antiqua" pitchFamily="18" charset="0"/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88913"/>
            <a:ext cx="1223963" cy="143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600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Un </a:t>
            </a:r>
            <a:r>
              <a:rPr lang="it-IT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progetto</a:t>
            </a:r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di laboratorio</a:t>
            </a:r>
            <a:b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it-IT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sull’algebra rinascimentale</a:t>
            </a:r>
            <a:endParaRPr lang="it-IT" sz="2800" dirty="0"/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>
                <a:latin typeface="Book Antiqua" pitchFamily="18" charset="0"/>
              </a:rPr>
              <a:t>Le equazioni di II grado nell’algebra retorica e sincopata </a:t>
            </a:r>
          </a:p>
          <a:p>
            <a:r>
              <a:rPr lang="it-IT" dirty="0" smtClean="0">
                <a:latin typeface="Book Antiqua" pitchFamily="18" charset="0"/>
              </a:rPr>
              <a:t>Le equazioni di III grado: (storia) e analisi della formula risolutiva</a:t>
            </a:r>
          </a:p>
          <a:p>
            <a:r>
              <a:rPr lang="it-IT" dirty="0" smtClean="0">
                <a:latin typeface="Book Antiqua" pitchFamily="18" charset="0"/>
              </a:rPr>
              <a:t>Il problema del </a:t>
            </a:r>
            <a:r>
              <a:rPr lang="it-IT" i="1" dirty="0" smtClean="0">
                <a:latin typeface="Book Antiqua" pitchFamily="18" charset="0"/>
              </a:rPr>
              <a:t>caso irriducibile</a:t>
            </a:r>
            <a:r>
              <a:rPr lang="it-IT" dirty="0" smtClean="0">
                <a:latin typeface="Book Antiqua" pitchFamily="18" charset="0"/>
              </a:rPr>
              <a:t> e la questione delle radici di numeri negativi: strumenti e soluzioni </a:t>
            </a:r>
          </a:p>
          <a:p>
            <a:pPr marL="0" indent="0">
              <a:buNone/>
            </a:pPr>
            <a:endParaRPr lang="it-IT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3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41313"/>
            <a:ext cx="8229600" cy="1143000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Il caso irriducibile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268760"/>
            <a:ext cx="8229600" cy="4525963"/>
          </a:xfrm>
        </p:spPr>
        <p:txBody>
          <a:bodyPr/>
          <a:lstStyle/>
          <a:p>
            <a:pPr algn="ctr">
              <a:buFontTx/>
              <a:buNone/>
            </a:pPr>
            <a:r>
              <a:rPr lang="it-IT" sz="3600" b="1" i="1" dirty="0">
                <a:solidFill>
                  <a:srgbClr val="800080"/>
                </a:solidFill>
                <a:latin typeface="Book Antiqua" pitchFamily="18" charset="0"/>
              </a:rPr>
              <a:t>x</a:t>
            </a:r>
            <a:r>
              <a:rPr lang="it-IT" sz="3600" b="1" baseline="30000" dirty="0">
                <a:solidFill>
                  <a:srgbClr val="800080"/>
                </a:solidFill>
                <a:latin typeface="Book Antiqua" pitchFamily="18" charset="0"/>
              </a:rPr>
              <a:t>3 </a:t>
            </a:r>
            <a:r>
              <a:rPr lang="it-IT" sz="3600" b="1" dirty="0">
                <a:solidFill>
                  <a:srgbClr val="800080"/>
                </a:solidFill>
                <a:latin typeface="Book Antiqua" pitchFamily="18" charset="0"/>
              </a:rPr>
              <a:t>= </a:t>
            </a:r>
            <a:r>
              <a:rPr lang="it-IT" sz="3600" b="1" dirty="0" err="1">
                <a:solidFill>
                  <a:srgbClr val="800080"/>
                </a:solidFill>
                <a:latin typeface="Book Antiqua" pitchFamily="18" charset="0"/>
              </a:rPr>
              <a:t>p</a:t>
            </a:r>
            <a:r>
              <a:rPr lang="it-IT" sz="3600" b="1" i="1" dirty="0" err="1">
                <a:solidFill>
                  <a:srgbClr val="800080"/>
                </a:solidFill>
                <a:latin typeface="Book Antiqua" pitchFamily="18" charset="0"/>
              </a:rPr>
              <a:t>x</a:t>
            </a:r>
            <a:r>
              <a:rPr lang="it-IT" sz="3600" b="1" i="1" dirty="0">
                <a:solidFill>
                  <a:srgbClr val="800080"/>
                </a:solidFill>
                <a:latin typeface="Book Antiqua" pitchFamily="18" charset="0"/>
              </a:rPr>
              <a:t> </a:t>
            </a:r>
            <a:r>
              <a:rPr lang="it-IT" sz="3600" b="1" dirty="0">
                <a:solidFill>
                  <a:srgbClr val="800080"/>
                </a:solidFill>
                <a:latin typeface="Book Antiqua" pitchFamily="18" charset="0"/>
              </a:rPr>
              <a:t>+ q </a:t>
            </a:r>
          </a:p>
          <a:p>
            <a:pPr>
              <a:buFontTx/>
              <a:buNone/>
            </a:pPr>
            <a:r>
              <a:rPr lang="it-IT" dirty="0">
                <a:latin typeface="Book Antiqua" pitchFamily="18" charset="0"/>
              </a:rPr>
              <a:t>Quando </a:t>
            </a:r>
            <a:endParaRPr lang="it-IT" dirty="0" smtClean="0">
              <a:latin typeface="Book Antiqua" pitchFamily="18" charset="0"/>
            </a:endParaRPr>
          </a:p>
          <a:p>
            <a:pPr algn="ctr">
              <a:buFontTx/>
              <a:buNone/>
            </a:pPr>
            <a:r>
              <a:rPr lang="it-IT" b="1" dirty="0" smtClean="0">
                <a:latin typeface="Book Antiqua" pitchFamily="18" charset="0"/>
              </a:rPr>
              <a:t>(</a:t>
            </a:r>
            <a:r>
              <a:rPr lang="it-IT" b="1" dirty="0">
                <a:latin typeface="Book Antiqua" pitchFamily="18" charset="0"/>
              </a:rPr>
              <a:t>q²/4) - (p³/27)&lt;0 </a:t>
            </a:r>
            <a:r>
              <a:rPr lang="it-IT" dirty="0">
                <a:latin typeface="Book Antiqua" pitchFamily="18" charset="0"/>
              </a:rPr>
              <a:t> </a:t>
            </a:r>
            <a:endParaRPr lang="it-IT" dirty="0" smtClean="0">
              <a:latin typeface="Book Antiqua" pitchFamily="18" charset="0"/>
            </a:endParaRPr>
          </a:p>
          <a:p>
            <a:pPr>
              <a:buFontTx/>
              <a:buNone/>
            </a:pPr>
            <a:r>
              <a:rPr lang="it-IT" dirty="0" smtClean="0">
                <a:latin typeface="Book Antiqua" pitchFamily="18" charset="0"/>
              </a:rPr>
              <a:t>l’equazione </a:t>
            </a:r>
            <a:r>
              <a:rPr lang="it-IT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ammette 3 soluzioni reali</a:t>
            </a:r>
            <a:r>
              <a:rPr lang="it-IT" dirty="0">
                <a:latin typeface="Book Antiqua" pitchFamily="18" charset="0"/>
              </a:rPr>
              <a:t>, ma si pone il problema di estrarre la radice quadrata di un numero </a:t>
            </a:r>
            <a:r>
              <a:rPr lang="it-IT" dirty="0" smtClean="0">
                <a:latin typeface="Book Antiqua" pitchFamily="18" charset="0"/>
              </a:rPr>
              <a:t>negativo:</a:t>
            </a:r>
            <a:r>
              <a:rPr lang="it-IT" b="1" dirty="0" smtClean="0">
                <a:latin typeface="Book Antiqua" pitchFamily="18" charset="0"/>
              </a:rPr>
              <a:t> </a:t>
            </a:r>
          </a:p>
          <a:p>
            <a:pPr algn="ctr">
              <a:buFontTx/>
              <a:buNone/>
            </a:pPr>
            <a:r>
              <a:rPr lang="it-IT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questa volta non si può ignorare.</a:t>
            </a:r>
            <a:endParaRPr lang="it-IT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>
              <a:buFontTx/>
              <a:buNone/>
            </a:pPr>
            <a:endParaRPr lang="it-IT" dirty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301208"/>
            <a:ext cx="8580438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96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Cardano a Tartaglia</a:t>
            </a:r>
            <a:br>
              <a:rPr lang="it-IT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it-IT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4 agosto 1539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it-IT" dirty="0">
                <a:latin typeface="Book Antiqua" pitchFamily="18" charset="0"/>
              </a:rPr>
              <a:t>… io ve ho mandato a domandare la </a:t>
            </a:r>
            <a:r>
              <a:rPr lang="it-IT" dirty="0" err="1">
                <a:latin typeface="Book Antiqua" pitchFamily="18" charset="0"/>
              </a:rPr>
              <a:t>resolutione</a:t>
            </a:r>
            <a:r>
              <a:rPr lang="it-IT" dirty="0">
                <a:latin typeface="Book Antiqua" pitchFamily="18" charset="0"/>
              </a:rPr>
              <a:t> de diversi quesiti </a:t>
            </a:r>
            <a:r>
              <a:rPr lang="it-IT" dirty="0" err="1">
                <a:latin typeface="Book Antiqua" pitchFamily="18" charset="0"/>
              </a:rPr>
              <a:t>alli</a:t>
            </a:r>
            <a:r>
              <a:rPr lang="it-IT" dirty="0">
                <a:latin typeface="Book Antiqua" pitchFamily="18" charset="0"/>
              </a:rPr>
              <a:t> quali non mi </a:t>
            </a:r>
            <a:r>
              <a:rPr lang="it-IT" dirty="0" err="1">
                <a:latin typeface="Book Antiqua" pitchFamily="18" charset="0"/>
              </a:rPr>
              <a:t>haveti</a:t>
            </a:r>
            <a:r>
              <a:rPr lang="it-IT" dirty="0">
                <a:latin typeface="Book Antiqua" pitchFamily="18" charset="0"/>
              </a:rPr>
              <a:t> risposto, et tra li altri quello di cubo equale a cose e numero… quando che il cubo della terza parte delle cose eccede il quadrato della metà del numero, allora non posso farli seguir la </a:t>
            </a:r>
            <a:r>
              <a:rPr lang="it-IT" dirty="0" err="1">
                <a:latin typeface="Book Antiqua" pitchFamily="18" charset="0"/>
              </a:rPr>
              <a:t>equatione</a:t>
            </a:r>
            <a:r>
              <a:rPr lang="it-IT" dirty="0">
                <a:latin typeface="Book Antiqua" pitchFamily="18" charset="0"/>
              </a:rPr>
              <a:t> come appare [</a:t>
            </a:r>
            <a:r>
              <a:rPr lang="it-IT" b="1" dirty="0">
                <a:solidFill>
                  <a:srgbClr val="C00000"/>
                </a:solidFill>
                <a:latin typeface="Book Antiqua" pitchFamily="18" charset="0"/>
              </a:rPr>
              <a:t>Caso irriducibile</a:t>
            </a:r>
            <a:r>
              <a:rPr lang="it-IT" dirty="0">
                <a:latin typeface="Book Antiqua" pitchFamily="18" charset="0"/>
              </a:rPr>
              <a:t>]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093787" cy="142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322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Tartaglia a Cardano</a:t>
            </a:r>
            <a:br>
              <a:rPr lang="it-IT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it-IT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7 agosto 1539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it-IT" dirty="0">
              <a:latin typeface="Book Antiqua" pitchFamily="18" charset="0"/>
            </a:endParaRPr>
          </a:p>
          <a:p>
            <a:pPr>
              <a:buFontTx/>
              <a:buNone/>
            </a:pPr>
            <a:r>
              <a:rPr lang="it-IT" dirty="0">
                <a:latin typeface="Book Antiqua" pitchFamily="18" charset="0"/>
              </a:rPr>
              <a:t>E pertanto ve rispondo, et dico che voi non </a:t>
            </a:r>
            <a:r>
              <a:rPr lang="it-IT" dirty="0" err="1">
                <a:latin typeface="Book Antiqua" pitchFamily="18" charset="0"/>
              </a:rPr>
              <a:t>haveti</a:t>
            </a:r>
            <a:r>
              <a:rPr lang="it-IT" dirty="0">
                <a:latin typeface="Book Antiqua" pitchFamily="18" charset="0"/>
              </a:rPr>
              <a:t> appresa la buona via per risolvere tal capitolo; anzi dico che tal vostro procedere è in tutto falso.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5888"/>
            <a:ext cx="1223962" cy="143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43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Le equazioni di terzo grado nell’</a:t>
            </a:r>
            <a:r>
              <a:rPr lang="it-IT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Ars magna</a:t>
            </a:r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(1545)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it-IT" b="1" dirty="0" smtClean="0">
                  <a:solidFill>
                    <a:srgbClr val="FF0000"/>
                  </a:solidFill>
                  <a:latin typeface="Book Antiqua" pitchFamily="18" charset="0"/>
                </a:endParaRPr>
              </a:p>
              <a:p>
                <a:pPr marL="0" indent="0">
                  <a:buNone/>
                </a:pPr>
                <a:r>
                  <a:rPr lang="it-IT" dirty="0" smtClean="0">
                    <a:latin typeface="Book Antiqua" pitchFamily="18" charset="0"/>
                  </a:rPr>
                  <a:t>XI</a:t>
                </a:r>
                <a:r>
                  <a:rPr lang="it-IT" dirty="0">
                    <a:latin typeface="Book Antiqua" pitchFamily="18" charset="0"/>
                  </a:rPr>
                  <a:t>. </a:t>
                </a:r>
                <a:r>
                  <a:rPr lang="it-IT" i="1" dirty="0">
                    <a:latin typeface="Book Antiqua" pitchFamily="18" charset="0"/>
                  </a:rPr>
                  <a:t>De cubo et rebus </a:t>
                </a:r>
                <a:r>
                  <a:rPr lang="it-IT" i="1" dirty="0" err="1" smtClean="0">
                    <a:latin typeface="Book Antiqua" pitchFamily="18" charset="0"/>
                  </a:rPr>
                  <a:t>aequalibus</a:t>
                </a:r>
                <a:r>
                  <a:rPr lang="it-IT" i="1" dirty="0" smtClean="0">
                    <a:latin typeface="Book Antiqua" pitchFamily="18" charset="0"/>
                  </a:rPr>
                  <a:t> numero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it-IT" b="0" i="1" smtClean="0"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it-IT" b="0" i="1" smtClean="0">
                          <a:latin typeface="Cambria Math"/>
                        </a:rPr>
                        <m:t>+</m:t>
                      </m:r>
                      <m:r>
                        <a:rPr lang="it-IT" b="0" i="1" smtClean="0">
                          <a:latin typeface="Cambria Math"/>
                        </a:rPr>
                        <m:t>𝑝𝑥</m:t>
                      </m:r>
                      <m:r>
                        <a:rPr lang="it-IT" b="0" i="1" smtClean="0">
                          <a:latin typeface="Cambria Math"/>
                        </a:rPr>
                        <m:t>=</m:t>
                      </m:r>
                      <m:r>
                        <a:rPr lang="it-IT" b="0" i="1" smtClean="0">
                          <a:latin typeface="Cambria Math"/>
                        </a:rPr>
                        <m:t>𝑞</m:t>
                      </m:r>
                    </m:oMath>
                  </m:oMathPara>
                </a14:m>
                <a:endParaRPr lang="it-IT" i="1" dirty="0" smtClean="0">
                  <a:latin typeface="Book Antiqua" pitchFamily="18" charset="0"/>
                </a:endParaRPr>
              </a:p>
              <a:p>
                <a:pPr marL="0" indent="0">
                  <a:buNone/>
                </a:pPr>
                <a:r>
                  <a:rPr lang="it-IT" dirty="0">
                    <a:latin typeface="Book Antiqua" pitchFamily="18" charset="0"/>
                  </a:rPr>
                  <a:t>XII. </a:t>
                </a:r>
                <a:r>
                  <a:rPr lang="it-IT" i="1" dirty="0">
                    <a:latin typeface="Book Antiqua" pitchFamily="18" charset="0"/>
                  </a:rPr>
                  <a:t>De cubo </a:t>
                </a:r>
                <a:r>
                  <a:rPr lang="it-IT" i="1" dirty="0" err="1" smtClean="0">
                    <a:latin typeface="Book Antiqua" pitchFamily="18" charset="0"/>
                  </a:rPr>
                  <a:t>aequali</a:t>
                </a:r>
                <a:r>
                  <a:rPr lang="it-IT" i="1" dirty="0" smtClean="0">
                    <a:latin typeface="Book Antiqua" pitchFamily="18" charset="0"/>
                  </a:rPr>
                  <a:t> </a:t>
                </a:r>
                <a:r>
                  <a:rPr lang="it-IT" i="1" dirty="0">
                    <a:latin typeface="Book Antiqua" pitchFamily="18" charset="0"/>
                  </a:rPr>
                  <a:t>rebus &amp; </a:t>
                </a:r>
                <a:r>
                  <a:rPr lang="it-IT" i="1" dirty="0" smtClean="0">
                    <a:latin typeface="Book Antiqua" pitchFamily="18" charset="0"/>
                  </a:rPr>
                  <a:t>numero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it-IT" i="1"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it-IT" b="0" i="1" smtClean="0">
                          <a:latin typeface="Cambria Math"/>
                        </a:rPr>
                        <m:t>=</m:t>
                      </m:r>
                      <m:r>
                        <a:rPr lang="it-IT" i="1">
                          <a:latin typeface="Cambria Math"/>
                        </a:rPr>
                        <m:t>𝑝𝑥</m:t>
                      </m:r>
                      <m:r>
                        <a:rPr lang="it-IT" b="0" i="1" smtClean="0">
                          <a:latin typeface="Cambria Math"/>
                        </a:rPr>
                        <m:t>+ </m:t>
                      </m:r>
                      <m:r>
                        <a:rPr lang="it-IT" i="1">
                          <a:latin typeface="Cambria Math"/>
                        </a:rPr>
                        <m:t>𝑞</m:t>
                      </m:r>
                    </m:oMath>
                  </m:oMathPara>
                </a14:m>
                <a:endParaRPr lang="it-IT" i="1" dirty="0" smtClean="0">
                  <a:latin typeface="Book Antiqua" pitchFamily="18" charset="0"/>
                </a:endParaRPr>
              </a:p>
              <a:p>
                <a:pPr marL="0" indent="0">
                  <a:buNone/>
                </a:pPr>
                <a:r>
                  <a:rPr lang="it-IT" dirty="0">
                    <a:latin typeface="Book Antiqua" pitchFamily="18" charset="0"/>
                  </a:rPr>
                  <a:t>XIII. </a:t>
                </a:r>
                <a:r>
                  <a:rPr lang="it-IT" i="1" dirty="0">
                    <a:latin typeface="Book Antiqua" pitchFamily="18" charset="0"/>
                  </a:rPr>
                  <a:t>De cubo et numero </a:t>
                </a:r>
                <a:r>
                  <a:rPr lang="it-IT" i="1" dirty="0" err="1" smtClean="0">
                    <a:latin typeface="Book Antiqua" pitchFamily="18" charset="0"/>
                  </a:rPr>
                  <a:t>aequalibus</a:t>
                </a:r>
                <a:r>
                  <a:rPr lang="it-IT" i="1" dirty="0" smtClean="0">
                    <a:latin typeface="Book Antiqua" pitchFamily="18" charset="0"/>
                  </a:rPr>
                  <a:t> rebus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it-IT" i="1"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it-IT" i="1">
                          <a:latin typeface="Cambria Math"/>
                        </a:rPr>
                        <m:t>+</m:t>
                      </m:r>
                      <m:r>
                        <a:rPr lang="it-IT" b="0" i="1" smtClean="0">
                          <a:latin typeface="Cambria Math"/>
                        </a:rPr>
                        <m:t>𝑞</m:t>
                      </m:r>
                      <m:r>
                        <a:rPr lang="it-IT" b="0" i="1" smtClean="0">
                          <a:latin typeface="Cambria Math"/>
                        </a:rPr>
                        <m:t>=</m:t>
                      </m:r>
                      <m:r>
                        <a:rPr lang="it-IT" i="1">
                          <a:latin typeface="Cambria Math"/>
                        </a:rPr>
                        <m:t>𝑝𝑥</m:t>
                      </m:r>
                    </m:oMath>
                  </m:oMathPara>
                </a14:m>
                <a:endParaRPr lang="it-IT" dirty="0" smtClean="0"/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8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881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25" y="200025"/>
            <a:ext cx="4981575" cy="665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459364"/>
            <a:ext cx="4181475" cy="635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994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it-IT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Ars Magna</a:t>
            </a:r>
            <a:br>
              <a:rPr lang="it-IT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it-IT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Cap. XII De cubo </a:t>
            </a:r>
            <a:r>
              <a:rPr lang="it-IT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aequali</a:t>
            </a:r>
            <a:r>
              <a:rPr lang="it-IT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rebus &amp; numero</a:t>
            </a:r>
            <a:endParaRPr lang="it-IT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467544" y="1556792"/>
            <a:ext cx="4038600" cy="4525963"/>
          </a:xfrm>
          <a:ln w="12700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 err="1" smtClean="0">
                <a:latin typeface="Book Antiqua" pitchFamily="18" charset="0"/>
              </a:rPr>
              <a:t>Regula</a:t>
            </a:r>
            <a:r>
              <a:rPr lang="it-IT" dirty="0" smtClean="0">
                <a:latin typeface="Book Antiqua" pitchFamily="18" charset="0"/>
              </a:rPr>
              <a:t> </a:t>
            </a:r>
            <a:r>
              <a:rPr lang="it-IT" dirty="0" err="1" smtClean="0">
                <a:latin typeface="Book Antiqua" pitchFamily="18" charset="0"/>
              </a:rPr>
              <a:t>igitur</a:t>
            </a:r>
            <a:r>
              <a:rPr lang="it-IT" dirty="0" smtClean="0">
                <a:latin typeface="Book Antiqua" pitchFamily="18" charset="0"/>
              </a:rPr>
              <a:t> est, </a:t>
            </a:r>
            <a:r>
              <a:rPr lang="it-IT" b="1" dirty="0" err="1" smtClean="0">
                <a:solidFill>
                  <a:srgbClr val="C00000"/>
                </a:solidFill>
                <a:latin typeface="Book Antiqua" pitchFamily="18" charset="0"/>
              </a:rPr>
              <a:t>cum</a:t>
            </a:r>
            <a:r>
              <a:rPr lang="it-IT" b="1" dirty="0" smtClean="0">
                <a:solidFill>
                  <a:srgbClr val="C00000"/>
                </a:solidFill>
                <a:latin typeface="Book Antiqua" pitchFamily="18" charset="0"/>
              </a:rPr>
              <a:t> </a:t>
            </a:r>
            <a:r>
              <a:rPr lang="it-IT" b="1" dirty="0" err="1" smtClean="0">
                <a:solidFill>
                  <a:srgbClr val="C00000"/>
                </a:solidFill>
                <a:latin typeface="Book Antiqua" pitchFamily="18" charset="0"/>
              </a:rPr>
              <a:t>cubus</a:t>
            </a:r>
            <a:r>
              <a:rPr lang="it-IT" b="1" dirty="0" smtClean="0">
                <a:solidFill>
                  <a:srgbClr val="C00000"/>
                </a:solidFill>
                <a:latin typeface="Book Antiqua" pitchFamily="18" charset="0"/>
              </a:rPr>
              <a:t> </a:t>
            </a:r>
            <a:r>
              <a:rPr lang="it-IT" b="1" dirty="0" err="1" smtClean="0">
                <a:solidFill>
                  <a:srgbClr val="C00000"/>
                </a:solidFill>
                <a:latin typeface="Book Antiqua" pitchFamily="18" charset="0"/>
              </a:rPr>
              <a:t>tertiae</a:t>
            </a:r>
            <a:r>
              <a:rPr lang="it-IT" b="1" dirty="0" smtClean="0">
                <a:solidFill>
                  <a:srgbClr val="C00000"/>
                </a:solidFill>
                <a:latin typeface="Book Antiqua" pitchFamily="18" charset="0"/>
              </a:rPr>
              <a:t> </a:t>
            </a:r>
            <a:r>
              <a:rPr lang="it-IT" b="1" dirty="0" err="1" smtClean="0">
                <a:solidFill>
                  <a:srgbClr val="C00000"/>
                </a:solidFill>
                <a:latin typeface="Book Antiqua" pitchFamily="18" charset="0"/>
              </a:rPr>
              <a:t>partis</a:t>
            </a:r>
            <a:r>
              <a:rPr lang="it-IT" b="1" dirty="0" smtClean="0">
                <a:solidFill>
                  <a:srgbClr val="C00000"/>
                </a:solidFill>
                <a:latin typeface="Book Antiqua" pitchFamily="18" charset="0"/>
              </a:rPr>
              <a:t> </a:t>
            </a:r>
            <a:r>
              <a:rPr lang="it-IT" b="1" dirty="0" err="1" smtClean="0">
                <a:solidFill>
                  <a:srgbClr val="C00000"/>
                </a:solidFill>
                <a:latin typeface="Book Antiqua" pitchFamily="18" charset="0"/>
              </a:rPr>
              <a:t>numerum</a:t>
            </a:r>
            <a:r>
              <a:rPr lang="it-IT" b="1" dirty="0" smtClean="0">
                <a:solidFill>
                  <a:srgbClr val="C00000"/>
                </a:solidFill>
                <a:latin typeface="Book Antiqua" pitchFamily="18" charset="0"/>
              </a:rPr>
              <a:t> rerum, </a:t>
            </a:r>
            <a:r>
              <a:rPr lang="it-IT" b="1" dirty="0" err="1" smtClean="0">
                <a:solidFill>
                  <a:srgbClr val="C00000"/>
                </a:solidFill>
                <a:latin typeface="Book Antiqua" pitchFamily="18" charset="0"/>
              </a:rPr>
              <a:t>maior</a:t>
            </a:r>
            <a:r>
              <a:rPr lang="it-IT" b="1" dirty="0" smtClean="0">
                <a:solidFill>
                  <a:srgbClr val="C00000"/>
                </a:solidFill>
                <a:latin typeface="Book Antiqua" pitchFamily="18" charset="0"/>
              </a:rPr>
              <a:t> non </a:t>
            </a:r>
            <a:r>
              <a:rPr lang="it-IT" b="1" dirty="0" err="1" smtClean="0">
                <a:solidFill>
                  <a:srgbClr val="C00000"/>
                </a:solidFill>
                <a:latin typeface="Book Antiqua" pitchFamily="18" charset="0"/>
              </a:rPr>
              <a:t>fuerit</a:t>
            </a:r>
            <a:r>
              <a:rPr lang="it-IT" b="1" dirty="0" smtClean="0">
                <a:solidFill>
                  <a:srgbClr val="C00000"/>
                </a:solidFill>
                <a:latin typeface="Book Antiqua" pitchFamily="18" charset="0"/>
              </a:rPr>
              <a:t> quadrato </a:t>
            </a:r>
            <a:r>
              <a:rPr lang="it-IT" b="1" dirty="0" err="1" smtClean="0">
                <a:solidFill>
                  <a:srgbClr val="C00000"/>
                </a:solidFill>
                <a:latin typeface="Book Antiqua" pitchFamily="18" charset="0"/>
              </a:rPr>
              <a:t>dimidij</a:t>
            </a:r>
            <a:r>
              <a:rPr lang="it-IT" b="1" dirty="0" smtClean="0">
                <a:solidFill>
                  <a:srgbClr val="C00000"/>
                </a:solidFill>
                <a:latin typeface="Book Antiqua" pitchFamily="18" charset="0"/>
              </a:rPr>
              <a:t> numeri </a:t>
            </a:r>
            <a:r>
              <a:rPr lang="it-IT" b="1" dirty="0" err="1" smtClean="0">
                <a:solidFill>
                  <a:srgbClr val="C00000"/>
                </a:solidFill>
                <a:latin typeface="Book Antiqua" pitchFamily="18" charset="0"/>
              </a:rPr>
              <a:t>aequa-tionis</a:t>
            </a:r>
            <a:r>
              <a:rPr lang="it-IT" dirty="0" smtClean="0">
                <a:latin typeface="Book Antiqua" pitchFamily="18" charset="0"/>
              </a:rPr>
              <a:t>, </a:t>
            </a:r>
            <a:r>
              <a:rPr lang="it-IT" dirty="0" err="1" smtClean="0">
                <a:latin typeface="Book Antiqua" pitchFamily="18" charset="0"/>
              </a:rPr>
              <a:t>auferes</a:t>
            </a:r>
            <a:r>
              <a:rPr lang="it-IT" dirty="0" smtClean="0">
                <a:latin typeface="Book Antiqua" pitchFamily="18" charset="0"/>
              </a:rPr>
              <a:t> </a:t>
            </a:r>
            <a:r>
              <a:rPr lang="it-IT" dirty="0" err="1" smtClean="0">
                <a:latin typeface="Book Antiqua" pitchFamily="18" charset="0"/>
              </a:rPr>
              <a:t>ipsum</a:t>
            </a:r>
            <a:r>
              <a:rPr lang="it-IT" dirty="0" smtClean="0">
                <a:latin typeface="Book Antiqua" pitchFamily="18" charset="0"/>
              </a:rPr>
              <a:t> ex </a:t>
            </a:r>
            <a:r>
              <a:rPr lang="it-IT" dirty="0" err="1" smtClean="0">
                <a:latin typeface="Book Antiqua" pitchFamily="18" charset="0"/>
              </a:rPr>
              <a:t>eodem</a:t>
            </a:r>
            <a:r>
              <a:rPr lang="it-IT" dirty="0" smtClean="0">
                <a:latin typeface="Book Antiqua" pitchFamily="18" charset="0"/>
              </a:rPr>
              <a:t> &amp; </a:t>
            </a:r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residui </a:t>
            </a:r>
            <a:r>
              <a:rPr lang="it-IT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radicem</a:t>
            </a:r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it-IT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adde</a:t>
            </a:r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dimidio numeri </a:t>
            </a:r>
            <a:r>
              <a:rPr lang="it-IT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aequationis</a:t>
            </a:r>
            <a:r>
              <a:rPr lang="it-IT" dirty="0" smtClean="0">
                <a:latin typeface="Book Antiqua" pitchFamily="18" charset="0"/>
              </a:rPr>
              <a:t>, </a:t>
            </a:r>
            <a:r>
              <a:rPr lang="it-IT" b="1" dirty="0" err="1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atque</a:t>
            </a:r>
            <a:r>
              <a:rPr lang="it-IT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it-IT" b="1" dirty="0" err="1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iterum</a:t>
            </a:r>
            <a:r>
              <a:rPr lang="it-IT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it-IT" b="1" dirty="0" err="1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minue</a:t>
            </a:r>
            <a:r>
              <a:rPr lang="it-IT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 ab </a:t>
            </a:r>
            <a:r>
              <a:rPr lang="it-IT" b="1" dirty="0" err="1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eodem</a:t>
            </a:r>
            <a:r>
              <a:rPr lang="it-IT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 dimidio; </a:t>
            </a:r>
            <a:endParaRPr lang="it-IT" b="1" dirty="0">
              <a:solidFill>
                <a:schemeClr val="accent3">
                  <a:lumMod val="50000"/>
                </a:schemeClr>
              </a:solidFill>
              <a:latin typeface="Book Antiqua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Segnaposto contenuto 4"/>
              <p:cNvSpPr>
                <a:spLocks noGrp="1"/>
              </p:cNvSpPr>
              <p:nvPr>
                <p:ph sz="half" idx="2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it-IT" b="0" i="1" smtClean="0"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it-IT" b="0" i="1" smtClean="0">
                          <a:latin typeface="Cambria Math"/>
                        </a:rPr>
                        <m:t>=</m:t>
                      </m:r>
                      <m:r>
                        <a:rPr lang="it-IT" b="0" i="1" smtClean="0">
                          <a:latin typeface="Cambria Math"/>
                        </a:rPr>
                        <m:t>𝑝𝑥</m:t>
                      </m:r>
                      <m:r>
                        <a:rPr lang="it-IT" b="0" i="1" smtClean="0">
                          <a:latin typeface="Cambria Math"/>
                        </a:rPr>
                        <m:t>+</m:t>
                      </m:r>
                      <m:r>
                        <a:rPr lang="it-IT" b="0" i="1" smtClean="0">
                          <a:latin typeface="Cambria Math"/>
                        </a:rPr>
                        <m:t>𝑞</m:t>
                      </m:r>
                    </m:oMath>
                  </m:oMathPara>
                </a14:m>
                <a:endParaRPr lang="it-IT" dirty="0" smtClean="0">
                  <a:latin typeface="Book Antiqua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b="1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b="1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it-IT" b="1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𝒑</m:t>
                                  </m:r>
                                </m:num>
                                <m:den>
                                  <m:r>
                                    <a:rPr lang="it-IT" b="1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𝟑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𝟑</m:t>
                          </m:r>
                        </m:sup>
                      </m:sSup>
                      <m:r>
                        <a:rPr lang="it-IT" b="1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&lt; </m:t>
                      </m:r>
                      <m:sSup>
                        <m:sSupPr>
                          <m:ctrlPr>
                            <a:rPr lang="it-IT" b="1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b="1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b="1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it-IT" b="1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𝒒</m:t>
                                  </m:r>
                                </m:num>
                                <m:den>
                                  <m:r>
                                    <a:rPr lang="it-IT" b="1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𝟐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b="1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it-IT" b="1" dirty="0" smtClean="0">
                  <a:latin typeface="Book Antiqua" pitchFamily="18" charset="0"/>
                </a:endParaRPr>
              </a:p>
              <a:p>
                <a:pPr marL="0" indent="0">
                  <a:buNone/>
                </a:pPr>
                <a:endParaRPr lang="it-IT" dirty="0">
                  <a:latin typeface="Book Antiqua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it-IT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effectLst/>
                              <a:latin typeface="Cambria Math"/>
                            </a:rPr>
                            <m:t>𝒒</m:t>
                          </m:r>
                        </m:num>
                        <m:den>
                          <m:r>
                            <a:rPr lang="it-IT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effectLst/>
                              <a:latin typeface="Cambria Math"/>
                            </a:rPr>
                            <m:t>𝟐</m:t>
                          </m:r>
                        </m:den>
                      </m:f>
                      <m:r>
                        <a:rPr lang="it-IT" b="1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mbria Math"/>
                        </a:rPr>
                        <m:t>+ </m:t>
                      </m:r>
                      <m:rad>
                        <m:radPr>
                          <m:degHide m:val="on"/>
                          <m:ctrlPr>
                            <a:rPr lang="it-IT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effectLst/>
                              <a:latin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b="1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t-IT" b="1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b="1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b="1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  <a:ea typeface="Cambria Math"/>
                                        </a:rPr>
                                        <m:t>𝒒</m:t>
                                      </m:r>
                                    </m:num>
                                    <m:den>
                                      <m:r>
                                        <a:rPr lang="it-IT" b="1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  <a:ea typeface="Cambria Math"/>
                                        </a:rPr>
                                        <m:t>𝟐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it-IT" b="1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/>
                                  <a:ea typeface="Cambria Math"/>
                                </a:rPr>
                                <m:t>𝟐</m:t>
                              </m:r>
                            </m:sup>
                          </m:sSup>
                          <m:r>
                            <a:rPr lang="it-IT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effectLst/>
                              <a:latin typeface="Cambria Math"/>
                              <a:ea typeface="Cambria Math"/>
                            </a:rPr>
                            <m:t>−</m:t>
                          </m:r>
                          <m:sSup>
                            <m:sSupPr>
                              <m:ctrlPr>
                                <a:rPr lang="it-IT" b="1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t-IT" b="1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b="1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b="1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𝒑</m:t>
                                      </m:r>
                                    </m:num>
                                    <m:den>
                                      <m:r>
                                        <a:rPr lang="it-IT" b="1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𝟑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it-IT" b="1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/>
                                </a:rPr>
                                <m:t>𝟑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it-IT" b="1" dirty="0" smtClean="0">
                  <a:latin typeface="Book Antiqua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it-IT" b="1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𝒒</m:t>
                          </m:r>
                        </m:num>
                        <m:den>
                          <m:r>
                            <a:rPr lang="it-IT" b="1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𝟐</m:t>
                          </m:r>
                        </m:den>
                      </m:f>
                      <m:r>
                        <a:rPr lang="it-IT" b="1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/>
                        </a:rPr>
                        <m:t>−</m:t>
                      </m:r>
                      <m:r>
                        <a:rPr lang="it-IT" b="1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it-IT" b="1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b="1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t-IT" b="1" i="1">
                                      <a:solidFill>
                                        <a:schemeClr val="accent3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b="1" i="1">
                                          <a:solidFill>
                                            <a:schemeClr val="accent3">
                                              <a:lumMod val="50000"/>
                                            </a:schemeClr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b="1" i="1">
                                          <a:solidFill>
                                            <a:schemeClr val="accent3">
                                              <a:lumMod val="50000"/>
                                            </a:schemeClr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𝒒</m:t>
                                      </m:r>
                                    </m:num>
                                    <m:den>
                                      <m:r>
                                        <a:rPr lang="it-IT" b="1" i="1">
                                          <a:solidFill>
                                            <a:schemeClr val="accent3">
                                              <a:lumMod val="50000"/>
                                            </a:schemeClr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𝟐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it-IT" b="1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𝟐</m:t>
                              </m:r>
                            </m:sup>
                          </m:sSup>
                          <m:r>
                            <a:rPr lang="it-IT" b="1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sSup>
                            <m:sSupPr>
                              <m:ctrlPr>
                                <a:rPr lang="it-IT" b="1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t-IT" b="1" i="1">
                                      <a:solidFill>
                                        <a:schemeClr val="accent3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b="1" i="1">
                                          <a:solidFill>
                                            <a:schemeClr val="accent3">
                                              <a:lumMod val="50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b="1" i="1">
                                          <a:solidFill>
                                            <a:schemeClr val="accent3">
                                              <a:lumMod val="50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  <m:t>𝒑</m:t>
                                      </m:r>
                                    </m:num>
                                    <m:den>
                                      <m:r>
                                        <a:rPr lang="it-IT" b="1" i="1">
                                          <a:solidFill>
                                            <a:schemeClr val="accent3">
                                              <a:lumMod val="50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  <m:t>𝟑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it-IT" b="1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  <m:t>𝟑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it-IT" b="1" dirty="0">
                  <a:latin typeface="Book Antiqua" pitchFamily="18" charset="0"/>
                </a:endParaRPr>
              </a:p>
            </p:txBody>
          </p:sp>
        </mc:Choice>
        <mc:Fallback xmlns="">
          <p:sp>
            <p:nvSpPr>
              <p:cNvPr id="5" name="Segnaposto contenuto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16636"/>
            <a:ext cx="684000" cy="880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164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it-IT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Ars Magna</a:t>
            </a:r>
            <a:br>
              <a:rPr lang="it-IT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it-IT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Cap. XII De cubo </a:t>
            </a:r>
            <a:r>
              <a:rPr lang="it-IT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aequali</a:t>
            </a:r>
            <a:r>
              <a:rPr lang="it-IT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rebus &amp; numero</a:t>
            </a:r>
            <a:endParaRPr lang="it-IT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sz="half" idx="1"/>
              </p:nvPr>
            </p:nvSpPr>
            <p:spPr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pPr marL="0" indent="0">
                  <a:buNone/>
                </a:pPr>
                <a:r>
                  <a:rPr lang="it-IT" dirty="0" smtClean="0">
                    <a:latin typeface="Book Antiqua" pitchFamily="18" charset="0"/>
                  </a:rPr>
                  <a:t>Habebis, ut </a:t>
                </a:r>
                <a:r>
                  <a:rPr lang="it-IT" dirty="0" err="1" smtClean="0">
                    <a:latin typeface="Book Antiqua" pitchFamily="18" charset="0"/>
                  </a:rPr>
                  <a:t>dicunt</a:t>
                </a:r>
                <a:r>
                  <a:rPr lang="it-IT" dirty="0" smtClean="0">
                    <a:latin typeface="Book Antiqua" pitchFamily="18" charset="0"/>
                  </a:rPr>
                  <a:t>, </a:t>
                </a:r>
                <a:r>
                  <a:rPr lang="it-IT" dirty="0" err="1" smtClean="0">
                    <a:latin typeface="Book Antiqua" pitchFamily="18" charset="0"/>
                  </a:rPr>
                  <a:t>Binomium</a:t>
                </a:r>
                <a:r>
                  <a:rPr lang="it-IT" dirty="0" smtClean="0">
                    <a:latin typeface="Book Antiqua" pitchFamily="18" charset="0"/>
                  </a:rPr>
                  <a:t> &amp; </a:t>
                </a:r>
                <a:r>
                  <a:rPr lang="it-IT" dirty="0" err="1" smtClean="0">
                    <a:latin typeface="Book Antiqua" pitchFamily="18" charset="0"/>
                  </a:rPr>
                  <a:t>Apoto</a:t>
                </a:r>
                <a:r>
                  <a:rPr lang="it-IT" dirty="0" smtClean="0">
                    <a:latin typeface="Book Antiqua" pitchFamily="18" charset="0"/>
                  </a:rPr>
                  <a:t>-men, quorum R. </a:t>
                </a:r>
                <a:r>
                  <a:rPr lang="it-IT" dirty="0" err="1" smtClean="0">
                    <a:latin typeface="Book Antiqua" pitchFamily="18" charset="0"/>
                  </a:rPr>
                  <a:t>cubicae</a:t>
                </a:r>
                <a:endParaRPr lang="it-IT" dirty="0" smtClean="0">
                  <a:latin typeface="Book Antiqua" pitchFamily="18" charset="0"/>
                </a:endParaRPr>
              </a:p>
              <a:p>
                <a:pPr marL="0" indent="0">
                  <a:buNone/>
                </a:pPr>
                <a:r>
                  <a:rPr lang="it-IT" dirty="0" err="1" smtClean="0">
                    <a:latin typeface="Book Antiqua" pitchFamily="18" charset="0"/>
                  </a:rPr>
                  <a:t>Iunctae</a:t>
                </a:r>
                <a:r>
                  <a:rPr lang="it-IT" dirty="0" smtClean="0">
                    <a:latin typeface="Book Antiqua" pitchFamily="18" charset="0"/>
                  </a:rPr>
                  <a:t> rem </a:t>
                </a:r>
                <a:r>
                  <a:rPr lang="it-IT" dirty="0" err="1" smtClean="0">
                    <a:latin typeface="Book Antiqua" pitchFamily="18" charset="0"/>
                  </a:rPr>
                  <a:t>ipsam</a:t>
                </a:r>
                <a:r>
                  <a:rPr lang="it-IT" dirty="0" smtClean="0">
                    <a:latin typeface="Book Antiqua" pitchFamily="18" charset="0"/>
                  </a:rPr>
                  <a:t> </a:t>
                </a:r>
                <a:r>
                  <a:rPr lang="it-IT" dirty="0" err="1" smtClean="0">
                    <a:latin typeface="Book Antiqua" pitchFamily="18" charset="0"/>
                  </a:rPr>
                  <a:t>constituunt</a:t>
                </a:r>
                <a:r>
                  <a:rPr lang="it-IT" dirty="0" smtClean="0">
                    <a:latin typeface="Book Antiqua" pitchFamily="18" charset="0"/>
                  </a:rPr>
                  <a:t>. </a:t>
                </a:r>
              </a:p>
              <a:p>
                <a:pPr marL="0" indent="0">
                  <a:buNone/>
                </a:pPr>
                <a:endParaRPr lang="it-IT" dirty="0">
                  <a:latin typeface="Book Antiqua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it-IT" b="0" i="1" smtClean="0"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it-IT" b="0" i="1" smtClean="0">
                          <a:latin typeface="Cambria Math"/>
                        </a:rPr>
                        <m:t>=6</m:t>
                      </m:r>
                      <m:r>
                        <a:rPr lang="it-IT" b="0" i="1" smtClean="0">
                          <a:latin typeface="Cambria Math"/>
                        </a:rPr>
                        <m:t>𝑥</m:t>
                      </m:r>
                      <m:r>
                        <a:rPr lang="it-IT" b="0" i="1" smtClean="0">
                          <a:latin typeface="Cambria Math"/>
                        </a:rPr>
                        <m:t>+40</m:t>
                      </m:r>
                    </m:oMath>
                  </m:oMathPara>
                </a14:m>
                <a:endParaRPr lang="it-IT" b="0" dirty="0" smtClean="0">
                  <a:latin typeface="Book Antiqua" pitchFamily="18" charset="0"/>
                </a:endParaRPr>
              </a:p>
              <a:p>
                <a:pPr marL="0" indent="0">
                  <a:buNone/>
                </a:pPr>
                <a:endParaRPr lang="it-IT" dirty="0" smtClean="0">
                  <a:latin typeface="Book Antiqua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it-IT" i="1"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it-IT" i="1">
                          <a:latin typeface="Cambria Math"/>
                        </a:rPr>
                        <m:t>=6</m:t>
                      </m:r>
                      <m:r>
                        <a:rPr lang="it-IT" i="1">
                          <a:latin typeface="Cambria Math"/>
                        </a:rPr>
                        <m:t>𝑥</m:t>
                      </m:r>
                      <m:r>
                        <a:rPr lang="it-IT" i="1">
                          <a:latin typeface="Cambria Math"/>
                        </a:rPr>
                        <m:t>+6</m:t>
                      </m:r>
                    </m:oMath>
                  </m:oMathPara>
                </a14:m>
                <a:endParaRPr lang="it-IT" dirty="0">
                  <a:latin typeface="Book Antiqua" pitchFamily="18" charset="0"/>
                </a:endParaRPr>
              </a:p>
              <a:p>
                <a:pPr marL="0" indent="0">
                  <a:buNone/>
                </a:pPr>
                <a:endParaRPr lang="it-IT" dirty="0">
                  <a:latin typeface="Book Antiqua" pitchFamily="18" charset="0"/>
                </a:endParaRPr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1">
                <a:blip r:embed="rId2"/>
                <a:stretch>
                  <a:fillRect l="-2857" t="-1210" r="-1955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Segnaposto contenuto 3"/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/>
                        </a:rPr>
                        <m:t>𝑥</m:t>
                      </m:r>
                      <m:r>
                        <a:rPr lang="it-IT" sz="2400" b="0" i="1" smtClean="0">
                          <a:latin typeface="Cambria Math"/>
                        </a:rPr>
                        <m:t>= </m:t>
                      </m:r>
                      <m:rad>
                        <m:radPr>
                          <m:ctrlPr>
                            <a:rPr lang="it-IT" sz="2400" i="1" smtClean="0">
                              <a:latin typeface="Cambria Math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it-IT" sz="2400" b="0" i="1" smtClean="0">
                              <a:latin typeface="Cambria Math"/>
                            </a:rPr>
                            <m:t>3</m:t>
                          </m:r>
                        </m:deg>
                        <m:e>
                          <m:f>
                            <m:fPr>
                              <m:ctrlPr>
                                <a:rPr lang="it-IT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it-IT" sz="2400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𝒒</m:t>
                              </m:r>
                            </m:num>
                            <m:den>
                              <m:r>
                                <a:rPr lang="it-IT" sz="2400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den>
                          </m:f>
                          <m:r>
                            <a:rPr lang="it-IT" sz="2400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 </m:t>
                          </m:r>
                          <m:rad>
                            <m:radPr>
                              <m:degHide m:val="on"/>
                              <m:ctrlPr>
                                <a:rPr lang="it-IT" sz="2400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it-IT" sz="2400" b="1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it-IT" sz="2400" b="1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it-IT" sz="2400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it-IT" sz="2400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𝒒</m:t>
                                          </m:r>
                                        </m:num>
                                        <m:den>
                                          <m:r>
                                            <a:rPr lang="it-IT" sz="2400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𝟐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it-IT" sz="2400" b="1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it-IT" sz="24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it-IT" sz="2400" b="1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it-IT" sz="2400" b="1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it-IT" sz="2400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it-IT" sz="2400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𝒑</m:t>
                                          </m:r>
                                        </m:num>
                                        <m:den>
                                          <m:r>
                                            <a:rPr lang="it-IT" sz="2400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𝟑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it-IT" sz="2400" b="1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𝟑</m:t>
                                  </m:r>
                                </m:sup>
                              </m:sSup>
                            </m:e>
                          </m:rad>
                          <m:r>
                            <m:rPr>
                              <m:nor/>
                            </m:rPr>
                            <a:rPr lang="it-IT" sz="2400" b="1" dirty="0">
                              <a:solidFill>
                                <a:schemeClr val="tx1"/>
                              </a:solidFill>
                              <a:latin typeface="Book Antiqua" pitchFamily="18" charset="0"/>
                            </a:rPr>
                            <m:t> </m:t>
                          </m:r>
                        </m:e>
                      </m:rad>
                      <m:r>
                        <a:rPr lang="it-IT" sz="2400" b="0" i="1" smtClean="0">
                          <a:latin typeface="Cambria Math"/>
                        </a:rPr>
                        <m:t>+</m:t>
                      </m:r>
                    </m:oMath>
                  </m:oMathPara>
                </a14:m>
                <a:endParaRPr lang="it-IT" sz="2400" b="0" dirty="0" smtClean="0"/>
              </a:p>
              <a:p>
                <a:pPr marL="0" indent="0">
                  <a:buNone/>
                </a:pPr>
                <a:endParaRPr lang="it-IT" sz="24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/>
                        </a:rPr>
                        <m:t>+</m:t>
                      </m:r>
                      <m:rad>
                        <m:radPr>
                          <m:ctrlPr>
                            <a:rPr lang="it-IT" sz="2400" i="1">
                              <a:latin typeface="Cambria Math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it-IT" sz="2400" i="1">
                              <a:latin typeface="Cambria Math"/>
                            </a:rPr>
                            <m:t>3</m:t>
                          </m:r>
                        </m:deg>
                        <m:e>
                          <m:f>
                            <m:fPr>
                              <m:ctrlPr>
                                <a:rPr lang="it-IT" sz="2400" b="1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it-IT" sz="2400" b="1" i="1">
                                  <a:latin typeface="Cambria Math"/>
                                </a:rPr>
                                <m:t>𝒒</m:t>
                              </m:r>
                            </m:num>
                            <m:den>
                              <m:r>
                                <a:rPr lang="it-IT" sz="2400" b="1" i="1">
                                  <a:latin typeface="Cambria Math"/>
                                </a:rPr>
                                <m:t>𝟐</m:t>
                              </m:r>
                            </m:den>
                          </m:f>
                          <m:r>
                            <a:rPr lang="it-IT" sz="2400" b="1" i="1" smtClean="0">
                              <a:latin typeface="Cambria Math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it-IT" sz="2400" b="1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it-IT" sz="2400" b="1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it-IT" sz="2400" b="1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it-IT" sz="2400" b="1" i="1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it-IT" sz="2400" b="1" i="1">
                                              <a:latin typeface="Cambria Math"/>
                                              <a:ea typeface="Cambria Math"/>
                                            </a:rPr>
                                            <m:t>𝒒</m:t>
                                          </m:r>
                                        </m:num>
                                        <m:den>
                                          <m:r>
                                            <a:rPr lang="it-IT" sz="2400" b="1" i="1">
                                              <a:latin typeface="Cambria Math"/>
                                              <a:ea typeface="Cambria Math"/>
                                            </a:rPr>
                                            <m:t>𝟐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it-IT" sz="2400" b="1" i="1">
                                      <a:latin typeface="Cambria Math"/>
                                      <a:ea typeface="Cambria Math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it-IT" sz="2400" b="1" i="1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it-IT" sz="2400" b="1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it-IT" sz="2400" b="1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it-IT" sz="2400" b="1" i="1"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it-IT" sz="2400" b="1" i="1">
                                              <a:latin typeface="Cambria Math"/>
                                            </a:rPr>
                                            <m:t>𝒑</m:t>
                                          </m:r>
                                        </m:num>
                                        <m:den>
                                          <m:r>
                                            <a:rPr lang="it-IT" sz="2400" b="1" i="1">
                                              <a:latin typeface="Cambria Math"/>
                                            </a:rPr>
                                            <m:t>𝟑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it-IT" sz="2400" b="1" i="1">
                                      <a:latin typeface="Cambria Math"/>
                                    </a:rPr>
                                    <m:t>𝟑</m:t>
                                  </m:r>
                                </m:sup>
                              </m:sSup>
                            </m:e>
                          </m:rad>
                          <m:r>
                            <m:rPr>
                              <m:nor/>
                            </m:rPr>
                            <a:rPr lang="it-IT" sz="2400" b="1" dirty="0">
                              <a:latin typeface="Book Antiqua" pitchFamily="18" charset="0"/>
                            </a:rPr>
                            <m:t> </m:t>
                          </m:r>
                        </m:e>
                      </m:rad>
                    </m:oMath>
                  </m:oMathPara>
                </a14:m>
                <a:endParaRPr lang="it-IT" sz="2400" dirty="0"/>
              </a:p>
              <a:p>
                <a:pPr marL="0" indent="0">
                  <a:buNone/>
                </a:pPr>
                <a:endParaRPr lang="it-IT" dirty="0"/>
              </a:p>
            </p:txBody>
          </p:sp>
        </mc:Choice>
        <mc:Fallback xmlns="">
          <p:sp>
            <p:nvSpPr>
              <p:cNvPr id="4" name="Segnaposto contenuto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16632"/>
            <a:ext cx="682625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421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it-IT" sz="5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Ars Magna</a:t>
            </a:r>
            <a:br>
              <a:rPr lang="it-IT" sz="5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it-IT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Cap. XII De cubo </a:t>
            </a:r>
            <a:r>
              <a:rPr lang="it-IT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aequali</a:t>
            </a:r>
            <a:r>
              <a:rPr lang="it-IT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rebus &amp; numero</a:t>
            </a:r>
            <a:endParaRPr lang="it-IT" sz="3600" dirty="0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>
                <a:latin typeface="Book Antiqua" pitchFamily="18" charset="0"/>
              </a:rPr>
              <a:t>At </a:t>
            </a:r>
            <a:r>
              <a:rPr lang="it-IT" dirty="0" err="1" smtClean="0">
                <a:latin typeface="Book Antiqua" pitchFamily="18" charset="0"/>
              </a:rPr>
              <a:t>ubi</a:t>
            </a:r>
            <a:r>
              <a:rPr lang="it-IT" dirty="0" smtClean="0">
                <a:latin typeface="Book Antiqua" pitchFamily="18" charset="0"/>
              </a:rPr>
              <a:t> </a:t>
            </a:r>
            <a:r>
              <a:rPr lang="it-IT" dirty="0" err="1" smtClean="0">
                <a:latin typeface="Book Antiqua" pitchFamily="18" charset="0"/>
              </a:rPr>
              <a:t>cubus</a:t>
            </a:r>
            <a:r>
              <a:rPr lang="it-IT" dirty="0" smtClean="0">
                <a:latin typeface="Book Antiqua" pitchFamily="18" charset="0"/>
              </a:rPr>
              <a:t> </a:t>
            </a:r>
            <a:r>
              <a:rPr lang="it-IT" dirty="0" err="1" smtClean="0">
                <a:latin typeface="Book Antiqua" pitchFamily="18" charset="0"/>
              </a:rPr>
              <a:t>tertiae</a:t>
            </a:r>
            <a:r>
              <a:rPr lang="it-IT" dirty="0" smtClean="0">
                <a:latin typeface="Book Antiqua" pitchFamily="18" charset="0"/>
              </a:rPr>
              <a:t> </a:t>
            </a:r>
            <a:r>
              <a:rPr lang="it-IT" dirty="0" err="1" smtClean="0">
                <a:latin typeface="Book Antiqua" pitchFamily="18" charset="0"/>
              </a:rPr>
              <a:t>partis</a:t>
            </a:r>
            <a:r>
              <a:rPr lang="it-IT" dirty="0" smtClean="0">
                <a:latin typeface="Book Antiqua" pitchFamily="18" charset="0"/>
              </a:rPr>
              <a:t> numeri rerum </a:t>
            </a:r>
            <a:r>
              <a:rPr lang="it-IT" dirty="0" err="1" smtClean="0">
                <a:latin typeface="Book Antiqua" pitchFamily="18" charset="0"/>
              </a:rPr>
              <a:t>excedat</a:t>
            </a:r>
            <a:r>
              <a:rPr lang="it-IT" dirty="0" smtClean="0">
                <a:latin typeface="Book Antiqua" pitchFamily="18" charset="0"/>
              </a:rPr>
              <a:t> </a:t>
            </a:r>
            <a:r>
              <a:rPr lang="it-IT" dirty="0" err="1" smtClean="0">
                <a:latin typeface="Book Antiqua" pitchFamily="18" charset="0"/>
              </a:rPr>
              <a:t>quadratum</a:t>
            </a:r>
            <a:r>
              <a:rPr lang="it-IT" dirty="0" smtClean="0">
                <a:latin typeface="Book Antiqua" pitchFamily="18" charset="0"/>
              </a:rPr>
              <a:t> </a:t>
            </a:r>
            <a:r>
              <a:rPr lang="it-IT" dirty="0" err="1" smtClean="0">
                <a:latin typeface="Book Antiqua" pitchFamily="18" charset="0"/>
              </a:rPr>
              <a:t>dimidij</a:t>
            </a:r>
            <a:r>
              <a:rPr lang="it-IT" dirty="0" smtClean="0">
                <a:latin typeface="Book Antiqua" pitchFamily="18" charset="0"/>
              </a:rPr>
              <a:t> numeri </a:t>
            </a:r>
            <a:r>
              <a:rPr lang="it-IT" dirty="0" err="1" smtClean="0">
                <a:latin typeface="Book Antiqua" pitchFamily="18" charset="0"/>
              </a:rPr>
              <a:t>aequationis</a:t>
            </a:r>
            <a:r>
              <a:rPr lang="it-IT" dirty="0" smtClean="0">
                <a:latin typeface="Book Antiqua" pitchFamily="18" charset="0"/>
              </a:rPr>
              <a:t>…</a:t>
            </a:r>
          </a:p>
          <a:p>
            <a:pPr marL="0" indent="0">
              <a:buNone/>
            </a:pPr>
            <a:endParaRPr lang="it-IT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marL="514350" indent="-514350">
              <a:buAutoNum type="arabicPeriod"/>
            </a:pPr>
            <a:r>
              <a:rPr lang="it-IT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Regole operative per trattare con le radici di numeri negativi</a:t>
            </a:r>
          </a:p>
          <a:p>
            <a:pPr marL="514350" indent="-514350">
              <a:buAutoNum type="arabicPeriod"/>
            </a:pPr>
            <a:r>
              <a:rPr lang="it-IT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Cercare una formula senza radici di numeri negativi</a:t>
            </a:r>
          </a:p>
          <a:p>
            <a:pPr marL="0" indent="0">
              <a:buNone/>
            </a:pPr>
            <a:endParaRPr lang="it-IT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marL="0" indent="0">
              <a:buNone/>
            </a:pPr>
            <a:endParaRPr lang="it-IT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88640"/>
            <a:ext cx="682625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763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L’approccio di Cardano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>
                <a:latin typeface="Book Antiqua" pitchFamily="18" charset="0"/>
              </a:rPr>
              <a:t>Cardano non si pone problemi «fondazionali» ma problemi «operativi».</a:t>
            </a:r>
          </a:p>
          <a:p>
            <a:pPr marL="0" indent="0">
              <a:buNone/>
            </a:pPr>
            <a:endParaRPr lang="it-IT" dirty="0" smtClean="0">
              <a:latin typeface="Book Antiqua" pitchFamily="18" charset="0"/>
            </a:endParaRPr>
          </a:p>
          <a:p>
            <a:pPr marL="0" indent="0">
              <a:buNone/>
            </a:pPr>
            <a:r>
              <a:rPr lang="it-IT" dirty="0" smtClean="0">
                <a:latin typeface="Book Antiqua" pitchFamily="18" charset="0"/>
              </a:rPr>
              <a:t>Un primo approccio alla questione si trova nell’</a:t>
            </a:r>
            <a:r>
              <a:rPr lang="it-IT" i="1" dirty="0" smtClean="0">
                <a:latin typeface="Book Antiqua" pitchFamily="18" charset="0"/>
              </a:rPr>
              <a:t>Ars magna </a:t>
            </a:r>
            <a:r>
              <a:rPr lang="it-IT" dirty="0" smtClean="0">
                <a:latin typeface="Book Antiqua" pitchFamily="18" charset="0"/>
              </a:rPr>
              <a:t>in relazione allo studio delle soluzioni </a:t>
            </a:r>
            <a:r>
              <a:rPr lang="it-IT" i="1" dirty="0" smtClean="0">
                <a:latin typeface="Book Antiqua" pitchFamily="18" charset="0"/>
              </a:rPr>
              <a:t>false</a:t>
            </a:r>
            <a:r>
              <a:rPr lang="it-IT" dirty="0" smtClean="0">
                <a:latin typeface="Book Antiqua" pitchFamily="18" charset="0"/>
              </a:rPr>
              <a:t> delle equazioni di secondo grado (tanto per smentirmi…).</a:t>
            </a:r>
          </a:p>
          <a:p>
            <a:pPr marL="0" indent="0">
              <a:buNone/>
            </a:pPr>
            <a:endParaRPr lang="it-IT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22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it-IT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Cap.XXXVII</a:t>
            </a:r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b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it-IT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De </a:t>
            </a:r>
            <a:r>
              <a:rPr lang="it-IT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regula</a:t>
            </a:r>
            <a:r>
              <a:rPr lang="it-IT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it-IT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falsum</a:t>
            </a:r>
            <a:r>
              <a:rPr lang="it-IT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it-IT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ponendi</a:t>
            </a:r>
            <a:endParaRPr lang="it-IT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Segnaposto contenuto 5"/>
              <p:cNvSpPr>
                <a:spLocks noGrp="1"/>
              </p:cNvSpPr>
              <p:nvPr>
                <p:ph sz="half" idx="1"/>
              </p:nvPr>
            </p:nvSpPr>
            <p:spPr>
              <a:ln w="12700">
                <a:solidFill>
                  <a:schemeClr val="tx1"/>
                </a:solidFill>
              </a:ln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it-IT" dirty="0">
                    <a:latin typeface="Book Antiqua" pitchFamily="18" charset="0"/>
                  </a:rPr>
                  <a:t>Secundum </a:t>
                </a:r>
                <a:r>
                  <a:rPr lang="it-IT" dirty="0" err="1">
                    <a:latin typeface="Book Antiqua" pitchFamily="18" charset="0"/>
                  </a:rPr>
                  <a:t>genus</a:t>
                </a:r>
                <a:r>
                  <a:rPr lang="it-IT" dirty="0">
                    <a:latin typeface="Book Antiqua" pitchFamily="18" charset="0"/>
                  </a:rPr>
                  <a:t> </a:t>
                </a:r>
                <a:r>
                  <a:rPr lang="it-IT" dirty="0" err="1">
                    <a:latin typeface="Book Antiqua" pitchFamily="18" charset="0"/>
                  </a:rPr>
                  <a:t>positionis</a:t>
                </a:r>
                <a:r>
                  <a:rPr lang="it-IT" dirty="0">
                    <a:latin typeface="Book Antiqua" pitchFamily="18" charset="0"/>
                  </a:rPr>
                  <a:t> </a:t>
                </a:r>
                <a:r>
                  <a:rPr lang="it-IT" dirty="0" err="1">
                    <a:latin typeface="Book Antiqua" pitchFamily="18" charset="0"/>
                  </a:rPr>
                  <a:t>falsae</a:t>
                </a:r>
                <a:r>
                  <a:rPr lang="it-IT" dirty="0">
                    <a:latin typeface="Book Antiqua" pitchFamily="18" charset="0"/>
                  </a:rPr>
                  <a:t>, est per </a:t>
                </a:r>
                <a:r>
                  <a:rPr lang="it-IT" dirty="0" err="1">
                    <a:latin typeface="Book Antiqua" pitchFamily="18" charset="0"/>
                  </a:rPr>
                  <a:t>radicem</a:t>
                </a:r>
                <a:r>
                  <a:rPr lang="it-IT" dirty="0">
                    <a:latin typeface="Book Antiqua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it-IT" i="1">
                            <a:latin typeface="Cambria Math"/>
                          </a:rPr>
                        </m:ctrlPr>
                      </m:accPr>
                      <m:e>
                        <m:r>
                          <a:rPr lang="it-IT" i="1">
                            <a:latin typeface="Cambria Math"/>
                          </a:rPr>
                          <m:t>𝑚</m:t>
                        </m:r>
                      </m:e>
                    </m:acc>
                  </m:oMath>
                </a14:m>
                <a:r>
                  <a:rPr lang="it-IT" dirty="0">
                    <a:latin typeface="Book Antiqua" pitchFamily="18" charset="0"/>
                  </a:rPr>
                  <a:t>. Et </a:t>
                </a:r>
                <a:r>
                  <a:rPr lang="it-IT" dirty="0" err="1">
                    <a:latin typeface="Book Antiqua" pitchFamily="18" charset="0"/>
                  </a:rPr>
                  <a:t>dabo</a:t>
                </a:r>
                <a:r>
                  <a:rPr lang="it-IT" dirty="0">
                    <a:latin typeface="Book Antiqua" pitchFamily="18" charset="0"/>
                  </a:rPr>
                  <a:t> </a:t>
                </a:r>
                <a:r>
                  <a:rPr lang="it-IT" dirty="0" err="1">
                    <a:latin typeface="Book Antiqua" pitchFamily="18" charset="0"/>
                  </a:rPr>
                  <a:t>exemplum</a:t>
                </a:r>
                <a:r>
                  <a:rPr lang="it-IT" dirty="0">
                    <a:latin typeface="Book Antiqua" pitchFamily="18" charset="0"/>
                  </a:rPr>
                  <a:t>: si </a:t>
                </a:r>
                <a:r>
                  <a:rPr lang="it-IT" dirty="0" err="1">
                    <a:latin typeface="Book Antiqua" pitchFamily="18" charset="0"/>
                  </a:rPr>
                  <a:t>quis</a:t>
                </a:r>
                <a:r>
                  <a:rPr lang="it-IT" dirty="0">
                    <a:latin typeface="Book Antiqua" pitchFamily="18" charset="0"/>
                  </a:rPr>
                  <a:t> </a:t>
                </a:r>
                <a:r>
                  <a:rPr lang="it-IT" dirty="0" err="1">
                    <a:latin typeface="Book Antiqua" pitchFamily="18" charset="0"/>
                  </a:rPr>
                  <a:t>dicat</a:t>
                </a:r>
                <a:r>
                  <a:rPr lang="it-IT" dirty="0">
                    <a:latin typeface="Book Antiqua" pitchFamily="18" charset="0"/>
                  </a:rPr>
                  <a:t>, </a:t>
                </a:r>
                <a:r>
                  <a:rPr lang="it-IT" b="1" dirty="0">
                    <a:solidFill>
                      <a:srgbClr val="C00000"/>
                    </a:solidFill>
                    <a:latin typeface="Book Antiqua" pitchFamily="18" charset="0"/>
                  </a:rPr>
                  <a:t>divide 10 in </a:t>
                </a:r>
                <a:r>
                  <a:rPr lang="it-IT" b="1" dirty="0" err="1">
                    <a:solidFill>
                      <a:srgbClr val="C00000"/>
                    </a:solidFill>
                    <a:latin typeface="Book Antiqua" pitchFamily="18" charset="0"/>
                  </a:rPr>
                  <a:t>duas</a:t>
                </a:r>
                <a:r>
                  <a:rPr lang="it-IT" b="1" dirty="0">
                    <a:solidFill>
                      <a:srgbClr val="C00000"/>
                    </a:solidFill>
                    <a:latin typeface="Book Antiqua" pitchFamily="18" charset="0"/>
                  </a:rPr>
                  <a:t> </a:t>
                </a:r>
                <a:r>
                  <a:rPr lang="it-IT" b="1" dirty="0" err="1">
                    <a:solidFill>
                      <a:srgbClr val="C00000"/>
                    </a:solidFill>
                    <a:latin typeface="Book Antiqua" pitchFamily="18" charset="0"/>
                  </a:rPr>
                  <a:t>partes</a:t>
                </a:r>
                <a:r>
                  <a:rPr lang="it-IT" b="1" dirty="0">
                    <a:solidFill>
                      <a:srgbClr val="C00000"/>
                    </a:solidFill>
                    <a:latin typeface="Book Antiqua" pitchFamily="18" charset="0"/>
                  </a:rPr>
                  <a:t>, ex </a:t>
                </a:r>
                <a:r>
                  <a:rPr lang="it-IT" b="1" dirty="0" err="1">
                    <a:solidFill>
                      <a:srgbClr val="C00000"/>
                    </a:solidFill>
                    <a:latin typeface="Book Antiqua" pitchFamily="18" charset="0"/>
                  </a:rPr>
                  <a:t>quarum</a:t>
                </a:r>
                <a:r>
                  <a:rPr lang="it-IT" b="1" dirty="0">
                    <a:solidFill>
                      <a:srgbClr val="C00000"/>
                    </a:solidFill>
                    <a:latin typeface="Book Antiqua" pitchFamily="18" charset="0"/>
                  </a:rPr>
                  <a:t> </a:t>
                </a:r>
                <a:r>
                  <a:rPr lang="it-IT" b="1" dirty="0" err="1">
                    <a:solidFill>
                      <a:srgbClr val="C00000"/>
                    </a:solidFill>
                    <a:latin typeface="Book Antiqua" pitchFamily="18" charset="0"/>
                  </a:rPr>
                  <a:t>unius</a:t>
                </a:r>
                <a:r>
                  <a:rPr lang="it-IT" b="1" dirty="0">
                    <a:solidFill>
                      <a:srgbClr val="C00000"/>
                    </a:solidFill>
                    <a:latin typeface="Book Antiqua" pitchFamily="18" charset="0"/>
                  </a:rPr>
                  <a:t> in </a:t>
                </a:r>
                <a:r>
                  <a:rPr lang="it-IT" b="1" dirty="0" err="1">
                    <a:solidFill>
                      <a:srgbClr val="C00000"/>
                    </a:solidFill>
                    <a:latin typeface="Book Antiqua" pitchFamily="18" charset="0"/>
                  </a:rPr>
                  <a:t>reliquam</a:t>
                </a:r>
                <a:r>
                  <a:rPr lang="it-IT" b="1" dirty="0">
                    <a:solidFill>
                      <a:srgbClr val="C00000"/>
                    </a:solidFill>
                    <a:latin typeface="Book Antiqua" pitchFamily="18" charset="0"/>
                  </a:rPr>
                  <a:t> </a:t>
                </a:r>
                <a:r>
                  <a:rPr lang="it-IT" b="1" dirty="0" err="1">
                    <a:solidFill>
                      <a:srgbClr val="C00000"/>
                    </a:solidFill>
                    <a:latin typeface="Book Antiqua" pitchFamily="18" charset="0"/>
                  </a:rPr>
                  <a:t>ductu</a:t>
                </a:r>
                <a:r>
                  <a:rPr lang="it-IT" b="1" dirty="0">
                    <a:solidFill>
                      <a:srgbClr val="C00000"/>
                    </a:solidFill>
                    <a:latin typeface="Book Antiqua" pitchFamily="18" charset="0"/>
                  </a:rPr>
                  <a:t>, </a:t>
                </a:r>
                <a:r>
                  <a:rPr lang="it-IT" b="1" dirty="0" err="1" smtClean="0">
                    <a:solidFill>
                      <a:srgbClr val="C00000"/>
                    </a:solidFill>
                    <a:latin typeface="Book Antiqua" pitchFamily="18" charset="0"/>
                  </a:rPr>
                  <a:t>producatur</a:t>
                </a:r>
                <a:r>
                  <a:rPr lang="it-IT" b="1" dirty="0" smtClean="0">
                    <a:solidFill>
                      <a:srgbClr val="C00000"/>
                    </a:solidFill>
                    <a:latin typeface="Book Antiqua" pitchFamily="18" charset="0"/>
                  </a:rPr>
                  <a:t> </a:t>
                </a:r>
                <a:r>
                  <a:rPr lang="it-IT" b="1" dirty="0">
                    <a:solidFill>
                      <a:srgbClr val="C00000"/>
                    </a:solidFill>
                    <a:latin typeface="Book Antiqua" pitchFamily="18" charset="0"/>
                  </a:rPr>
                  <a:t>30 aut 40. </a:t>
                </a:r>
                <a:r>
                  <a:rPr lang="it-IT" dirty="0" err="1">
                    <a:latin typeface="Book Antiqua" pitchFamily="18" charset="0"/>
                  </a:rPr>
                  <a:t>Manifestum</a:t>
                </a:r>
                <a:r>
                  <a:rPr lang="it-IT" dirty="0">
                    <a:latin typeface="Book Antiqua" pitchFamily="18" charset="0"/>
                  </a:rPr>
                  <a:t> est </a:t>
                </a:r>
                <a:r>
                  <a:rPr lang="it-IT" dirty="0" err="1">
                    <a:latin typeface="Book Antiqua" pitchFamily="18" charset="0"/>
                  </a:rPr>
                  <a:t>quod</a:t>
                </a:r>
                <a:r>
                  <a:rPr lang="it-IT" dirty="0">
                    <a:latin typeface="Book Antiqua" pitchFamily="18" charset="0"/>
                  </a:rPr>
                  <a:t> casus </a:t>
                </a:r>
                <a:r>
                  <a:rPr lang="it-IT" dirty="0" err="1">
                    <a:latin typeface="Book Antiqua" pitchFamily="18" charset="0"/>
                  </a:rPr>
                  <a:t>seu</a:t>
                </a:r>
                <a:r>
                  <a:rPr lang="it-IT" dirty="0">
                    <a:latin typeface="Book Antiqua" pitchFamily="18" charset="0"/>
                  </a:rPr>
                  <a:t> quaestio est </a:t>
                </a:r>
                <a:r>
                  <a:rPr lang="it-IT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ook Antiqua" pitchFamily="18" charset="0"/>
                  </a:rPr>
                  <a:t>impossibilis</a:t>
                </a:r>
                <a:r>
                  <a:rPr lang="it-IT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ook Antiqua" pitchFamily="18" charset="0"/>
                  </a:rPr>
                  <a:t>, sic </a:t>
                </a:r>
                <a:r>
                  <a:rPr lang="it-IT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ook Antiqua" pitchFamily="18" charset="0"/>
                  </a:rPr>
                  <a:t>tamen</a:t>
                </a:r>
                <a:r>
                  <a:rPr lang="it-IT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ook Antiqua" pitchFamily="18" charset="0"/>
                  </a:rPr>
                  <a:t> </a:t>
                </a:r>
                <a:r>
                  <a:rPr lang="it-IT" b="1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ook Antiqua" pitchFamily="18" charset="0"/>
                  </a:rPr>
                  <a:t>operabimur</a:t>
                </a:r>
                <a:r>
                  <a:rPr lang="it-IT" dirty="0">
                    <a:latin typeface="Book Antiqua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Segnaposto contenuto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1">
                <a:blip r:embed="rId2"/>
                <a:stretch>
                  <a:fillRect l="-2556" t="-1882" b="-403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Segnaposto contenuto 1"/>
              <p:cNvSpPr>
                <a:spLocks noGrp="1"/>
              </p:cNvSpPr>
              <p:nvPr>
                <p:ph sz="half" idx="2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endParaRPr lang="it-IT" dirty="0" smtClean="0"/>
              </a:p>
              <a:p>
                <a:pPr marL="0" indent="0">
                  <a:buNone/>
                </a:pPr>
                <a:endParaRPr lang="it-IT" sz="3000" i="1" dirty="0" smtClean="0">
                  <a:latin typeface="Cambria Math"/>
                </a:endParaRPr>
              </a:p>
              <a:p>
                <a:pPr marL="0" indent="0">
                  <a:buNone/>
                </a:pPr>
                <a:endParaRPr lang="it-IT" sz="3000" i="1" dirty="0">
                  <a:latin typeface="Cambria Math"/>
                </a:endParaRPr>
              </a:p>
              <a:p>
                <a:pPr marL="0" indent="0">
                  <a:buNone/>
                </a:pPr>
                <a:endParaRPr lang="it-IT" sz="3000" b="1" i="1" dirty="0" smtClean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it-IT" sz="3000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sz="3000" b="1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it-IT" sz="3000" b="1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𝒂</m:t>
                              </m:r>
                              <m:r>
                                <a:rPr lang="it-IT" sz="3000" b="1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+</m:t>
                              </m:r>
                              <m:r>
                                <a:rPr lang="it-IT" sz="3000" b="1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𝒃</m:t>
                              </m:r>
                              <m:r>
                                <a:rPr lang="it-IT" sz="3000" b="1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=</m:t>
                              </m:r>
                              <m:r>
                                <a:rPr lang="it-IT" sz="3000" b="1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𝟏𝟎</m:t>
                              </m:r>
                            </m:e>
                            <m:e>
                              <m:r>
                                <a:rPr lang="it-IT" sz="3000" b="1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𝒂𝒃</m:t>
                              </m:r>
                              <m:r>
                                <a:rPr lang="it-IT" sz="3000" b="1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=</m:t>
                              </m:r>
                              <m:r>
                                <a:rPr lang="it-IT" sz="3000" b="1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𝟒𝟎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it-IT" sz="3000" b="1" i="1" dirty="0" smtClean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endParaRPr lang="it-IT" sz="3000" b="1" i="1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30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it-IT" sz="3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  <m:sup>
                          <m:r>
                            <a:rPr lang="it-IT" sz="3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it-IT" sz="3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−10 </m:t>
                      </m:r>
                      <m:r>
                        <a:rPr lang="it-IT" sz="3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𝑡</m:t>
                      </m:r>
                      <m:r>
                        <a:rPr lang="it-IT" sz="3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+40=0</m:t>
                      </m:r>
                    </m:oMath>
                  </m:oMathPara>
                </a14:m>
                <a:endParaRPr lang="it-IT" sz="30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Segnaposto contenut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32656"/>
            <a:ext cx="1146175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272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/>
            </a:r>
            <a:br>
              <a:rPr lang="it-IT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it-IT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Perché </a:t>
            </a:r>
            <a:r>
              <a:rPr lang="it-IT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avvicinare uno studente all’algebra rinascimentale?</a:t>
            </a:r>
            <a:br>
              <a:rPr lang="it-IT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504" y="1600200"/>
            <a:ext cx="8856984" cy="506916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it-IT" dirty="0" smtClean="0">
                <a:latin typeface="Book Antiqua" pitchFamily="18" charset="0"/>
              </a:rPr>
              <a:t>(</a:t>
            </a:r>
            <a:r>
              <a:rPr lang="it-IT" b="1" i="1" dirty="0" smtClean="0">
                <a:latin typeface="Book Antiqua" pitchFamily="18" charset="0"/>
              </a:rPr>
              <a:t>Luis </a:t>
            </a:r>
            <a:r>
              <a:rPr lang="it-IT" b="1" i="1" dirty="0" err="1" smtClean="0">
                <a:latin typeface="Book Antiqua" pitchFamily="18" charset="0"/>
              </a:rPr>
              <a:t>Radford</a:t>
            </a:r>
            <a:r>
              <a:rPr lang="it-IT" i="1" dirty="0" smtClean="0">
                <a:latin typeface="Book Antiqua" pitchFamily="18" charset="0"/>
              </a:rPr>
              <a:t> on the </a:t>
            </a:r>
            <a:r>
              <a:rPr lang="it-IT" i="1" dirty="0" err="1" smtClean="0">
                <a:latin typeface="Book Antiqua" pitchFamily="18" charset="0"/>
              </a:rPr>
              <a:t>historical</a:t>
            </a:r>
            <a:r>
              <a:rPr lang="it-IT" i="1" dirty="0" smtClean="0">
                <a:latin typeface="Book Antiqua" pitchFamily="18" charset="0"/>
              </a:rPr>
              <a:t> </a:t>
            </a:r>
            <a:r>
              <a:rPr lang="it-IT" i="1" dirty="0" err="1" smtClean="0">
                <a:latin typeface="Book Antiqua" pitchFamily="18" charset="0"/>
              </a:rPr>
              <a:t>costruction</a:t>
            </a:r>
            <a:r>
              <a:rPr lang="it-IT" i="1" dirty="0" smtClean="0">
                <a:latin typeface="Book Antiqua" pitchFamily="18" charset="0"/>
              </a:rPr>
              <a:t> of the </a:t>
            </a:r>
            <a:r>
              <a:rPr lang="it-IT" i="1" dirty="0" err="1" smtClean="0">
                <a:latin typeface="Book Antiqua" pitchFamily="18" charset="0"/>
              </a:rPr>
              <a:t>mathematical</a:t>
            </a:r>
            <a:r>
              <a:rPr lang="it-IT" i="1" dirty="0" smtClean="0">
                <a:latin typeface="Book Antiqua" pitchFamily="18" charset="0"/>
              </a:rPr>
              <a:t> </a:t>
            </a:r>
            <a:r>
              <a:rPr lang="it-IT" i="1" dirty="0" err="1" smtClean="0">
                <a:latin typeface="Book Antiqua" pitchFamily="18" charset="0"/>
              </a:rPr>
              <a:t>knowledge</a:t>
            </a:r>
            <a:r>
              <a:rPr lang="it-IT" dirty="0" smtClean="0">
                <a:latin typeface="Book Antiqua" pitchFamily="18" charset="0"/>
              </a:rPr>
              <a:t>)</a:t>
            </a:r>
          </a:p>
          <a:p>
            <a:pPr marL="0" indent="0">
              <a:buNone/>
            </a:pPr>
            <a:r>
              <a:rPr lang="it-IT" dirty="0" smtClean="0">
                <a:latin typeface="Book Antiqua" pitchFamily="18" charset="0"/>
              </a:rPr>
              <a:t>… </a:t>
            </a:r>
            <a:r>
              <a:rPr lang="it-IT" dirty="0" err="1">
                <a:latin typeface="Book Antiqua" pitchFamily="18" charset="0"/>
              </a:rPr>
              <a:t>most</a:t>
            </a:r>
            <a:r>
              <a:rPr lang="it-IT" dirty="0">
                <a:latin typeface="Book Antiqua" pitchFamily="18" charset="0"/>
              </a:rPr>
              <a:t> of the time the </a:t>
            </a:r>
            <a:r>
              <a:rPr lang="it-IT" dirty="0" err="1">
                <a:latin typeface="Book Antiqua" pitchFamily="18" charset="0"/>
              </a:rPr>
              <a:t>teachers</a:t>
            </a:r>
            <a:r>
              <a:rPr lang="it-IT" dirty="0">
                <a:latin typeface="Book Antiqua" pitchFamily="18" charset="0"/>
              </a:rPr>
              <a:t>’ </a:t>
            </a:r>
            <a:r>
              <a:rPr lang="it-IT" dirty="0" err="1">
                <a:latin typeface="Book Antiqua" pitchFamily="18" charset="0"/>
              </a:rPr>
              <a:t>ideas</a:t>
            </a:r>
            <a:r>
              <a:rPr lang="it-IT" dirty="0">
                <a:latin typeface="Book Antiqua" pitchFamily="18" charset="0"/>
              </a:rPr>
              <a:t> </a:t>
            </a:r>
            <a:r>
              <a:rPr lang="it-IT" dirty="0" err="1">
                <a:latin typeface="Book Antiqua" pitchFamily="18" charset="0"/>
              </a:rPr>
              <a:t>about</a:t>
            </a:r>
            <a:r>
              <a:rPr lang="it-IT" dirty="0">
                <a:latin typeface="Book Antiqua" pitchFamily="18" charset="0"/>
              </a:rPr>
              <a:t> the </a:t>
            </a:r>
            <a:r>
              <a:rPr lang="it-IT" dirty="0" err="1">
                <a:latin typeface="Book Antiqua" pitchFamily="18" charset="0"/>
              </a:rPr>
              <a:t>mathematical</a:t>
            </a:r>
            <a:r>
              <a:rPr lang="it-IT" dirty="0">
                <a:latin typeface="Book Antiqua" pitchFamily="18" charset="0"/>
              </a:rPr>
              <a:t> </a:t>
            </a:r>
            <a:r>
              <a:rPr lang="it-IT" dirty="0" err="1">
                <a:latin typeface="Book Antiqua" pitchFamily="18" charset="0"/>
              </a:rPr>
              <a:t>content</a:t>
            </a:r>
            <a:r>
              <a:rPr lang="it-IT" dirty="0">
                <a:latin typeface="Book Antiqua" pitchFamily="18" charset="0"/>
              </a:rPr>
              <a:t> </a:t>
            </a:r>
            <a:r>
              <a:rPr lang="it-IT" dirty="0" err="1">
                <a:latin typeface="Book Antiqua" pitchFamily="18" charset="0"/>
              </a:rPr>
              <a:t>they</a:t>
            </a:r>
            <a:r>
              <a:rPr lang="it-IT" dirty="0">
                <a:latin typeface="Book Antiqua" pitchFamily="18" charset="0"/>
              </a:rPr>
              <a:t> </a:t>
            </a:r>
            <a:r>
              <a:rPr lang="it-IT" dirty="0" err="1">
                <a:latin typeface="Book Antiqua" pitchFamily="18" charset="0"/>
              </a:rPr>
              <a:t>teach</a:t>
            </a:r>
            <a:r>
              <a:rPr lang="it-IT" dirty="0">
                <a:latin typeface="Book Antiqua" pitchFamily="18" charset="0"/>
              </a:rPr>
              <a:t> derive from the </a:t>
            </a:r>
            <a:r>
              <a:rPr lang="it-IT" dirty="0" err="1">
                <a:latin typeface="Book Antiqua" pitchFamily="18" charset="0"/>
              </a:rPr>
              <a:t>only</a:t>
            </a:r>
            <a:r>
              <a:rPr lang="it-IT" dirty="0">
                <a:latin typeface="Book Antiqua" pitchFamily="18" charset="0"/>
              </a:rPr>
              <a:t> </a:t>
            </a:r>
            <a:r>
              <a:rPr lang="it-IT" i="1" dirty="0" err="1">
                <a:latin typeface="Book Antiqua" pitchFamily="18" charset="0"/>
              </a:rPr>
              <a:t>contemporary</a:t>
            </a:r>
            <a:r>
              <a:rPr lang="it-IT" i="1" dirty="0">
                <a:latin typeface="Book Antiqua" pitchFamily="18" charset="0"/>
              </a:rPr>
              <a:t> </a:t>
            </a:r>
            <a:r>
              <a:rPr lang="it-IT" i="1" dirty="0" err="1">
                <a:latin typeface="Book Antiqua" pitchFamily="18" charset="0"/>
              </a:rPr>
              <a:t>mathematical</a:t>
            </a:r>
            <a:r>
              <a:rPr lang="it-IT" i="1" dirty="0">
                <a:latin typeface="Book Antiqua" pitchFamily="18" charset="0"/>
              </a:rPr>
              <a:t> </a:t>
            </a:r>
            <a:r>
              <a:rPr lang="it-IT" i="1" dirty="0" err="1">
                <a:latin typeface="Book Antiqua" pitchFamily="18" charset="0"/>
              </a:rPr>
              <a:t>formulation</a:t>
            </a:r>
            <a:r>
              <a:rPr lang="it-IT" dirty="0">
                <a:latin typeface="Book Antiqua" pitchFamily="18" charset="0"/>
              </a:rPr>
              <a:t> of the </a:t>
            </a:r>
            <a:r>
              <a:rPr lang="it-IT" dirty="0" err="1">
                <a:latin typeface="Book Antiqua" pitchFamily="18" charset="0"/>
              </a:rPr>
              <a:t>content</a:t>
            </a:r>
            <a:r>
              <a:rPr lang="it-IT" dirty="0">
                <a:latin typeface="Book Antiqua" pitchFamily="18" charset="0"/>
              </a:rPr>
              <a:t> under </a:t>
            </a:r>
            <a:r>
              <a:rPr lang="it-IT" dirty="0" err="1">
                <a:latin typeface="Book Antiqua" pitchFamily="18" charset="0"/>
              </a:rPr>
              <a:t>consideration</a:t>
            </a:r>
            <a:r>
              <a:rPr lang="it-IT" dirty="0">
                <a:latin typeface="Book Antiqua" pitchFamily="18" charset="0"/>
              </a:rPr>
              <a:t>. </a:t>
            </a:r>
            <a:r>
              <a:rPr lang="it-IT" dirty="0" err="1">
                <a:latin typeface="Book Antiqua" pitchFamily="18" charset="0"/>
              </a:rPr>
              <a:t>Now</a:t>
            </a:r>
            <a:r>
              <a:rPr lang="it-IT" dirty="0">
                <a:latin typeface="Book Antiqua" pitchFamily="18" charset="0"/>
              </a:rPr>
              <a:t> the </a:t>
            </a:r>
            <a:r>
              <a:rPr lang="it-IT" i="1" dirty="0" err="1">
                <a:latin typeface="Book Antiqua" pitchFamily="18" charset="0"/>
              </a:rPr>
              <a:t>contemporary</a:t>
            </a:r>
            <a:r>
              <a:rPr lang="it-IT" i="1" dirty="0">
                <a:latin typeface="Book Antiqua" pitchFamily="18" charset="0"/>
              </a:rPr>
              <a:t> </a:t>
            </a:r>
            <a:r>
              <a:rPr lang="it-IT" i="1" dirty="0" err="1">
                <a:latin typeface="Book Antiqua" pitchFamily="18" charset="0"/>
              </a:rPr>
              <a:t>formulation</a:t>
            </a:r>
            <a:r>
              <a:rPr lang="it-IT" dirty="0">
                <a:latin typeface="Book Antiqua" pitchFamily="18" charset="0"/>
              </a:rPr>
              <a:t> </a:t>
            </a:r>
            <a:r>
              <a:rPr lang="it-IT" dirty="0" err="1">
                <a:latin typeface="Book Antiqua" pitchFamily="18" charset="0"/>
              </a:rPr>
              <a:t>is</a:t>
            </a:r>
            <a:r>
              <a:rPr lang="it-IT" dirty="0">
                <a:latin typeface="Book Antiqua" pitchFamily="18" charset="0"/>
              </a:rPr>
              <a:t> the </a:t>
            </a:r>
            <a:r>
              <a:rPr lang="it-IT" dirty="0" err="1">
                <a:latin typeface="Book Antiqua" pitchFamily="18" charset="0"/>
              </a:rPr>
              <a:t>result</a:t>
            </a:r>
            <a:r>
              <a:rPr lang="it-IT" dirty="0">
                <a:latin typeface="Book Antiqua" pitchFamily="18" charset="0"/>
              </a:rPr>
              <a:t> of a long </a:t>
            </a:r>
            <a:r>
              <a:rPr lang="it-IT" dirty="0" err="1">
                <a:latin typeface="Book Antiqua" pitchFamily="18" charset="0"/>
              </a:rPr>
              <a:t>process</a:t>
            </a:r>
            <a:r>
              <a:rPr lang="it-IT" dirty="0">
                <a:latin typeface="Book Antiqua" pitchFamily="18" charset="0"/>
              </a:rPr>
              <a:t> of </a:t>
            </a:r>
            <a:r>
              <a:rPr lang="it-IT" dirty="0" err="1">
                <a:latin typeface="Book Antiqua" pitchFamily="18" charset="0"/>
              </a:rPr>
              <a:t>conceptual</a:t>
            </a:r>
            <a:r>
              <a:rPr lang="it-IT" dirty="0">
                <a:latin typeface="Book Antiqua" pitchFamily="18" charset="0"/>
              </a:rPr>
              <a:t> </a:t>
            </a:r>
            <a:r>
              <a:rPr lang="it-IT" dirty="0" err="1">
                <a:latin typeface="Book Antiqua" pitchFamily="18" charset="0"/>
              </a:rPr>
              <a:t>changes</a:t>
            </a:r>
            <a:r>
              <a:rPr lang="it-IT" dirty="0">
                <a:latin typeface="Book Antiqua" pitchFamily="18" charset="0"/>
              </a:rPr>
              <a:t> and </a:t>
            </a:r>
            <a:r>
              <a:rPr lang="it-IT" dirty="0" err="1">
                <a:latin typeface="Book Antiqua" pitchFamily="18" charset="0"/>
              </a:rPr>
              <a:t>transformation</a:t>
            </a:r>
            <a:r>
              <a:rPr lang="it-IT" dirty="0">
                <a:latin typeface="Book Antiqua" pitchFamily="18" charset="0"/>
              </a:rPr>
              <a:t> and </a:t>
            </a:r>
            <a:r>
              <a:rPr lang="it-IT" dirty="0" err="1">
                <a:latin typeface="Book Antiqua" pitchFamily="18" charset="0"/>
              </a:rPr>
              <a:t>not</a:t>
            </a:r>
            <a:r>
              <a:rPr lang="it-IT" dirty="0">
                <a:latin typeface="Book Antiqua" pitchFamily="18" charset="0"/>
              </a:rPr>
              <a:t> </a:t>
            </a:r>
            <a:r>
              <a:rPr lang="it-IT" dirty="0" err="1">
                <a:latin typeface="Book Antiqua" pitchFamily="18" charset="0"/>
              </a:rPr>
              <a:t>necessarily</a:t>
            </a:r>
            <a:r>
              <a:rPr lang="it-IT" dirty="0">
                <a:latin typeface="Book Antiqua" pitchFamily="18" charset="0"/>
              </a:rPr>
              <a:t> the best </a:t>
            </a:r>
            <a:r>
              <a:rPr lang="it-IT" dirty="0" err="1">
                <a:latin typeface="Book Antiqua" pitchFamily="18" charset="0"/>
              </a:rPr>
              <a:t>starting</a:t>
            </a:r>
            <a:r>
              <a:rPr lang="it-IT" dirty="0">
                <a:latin typeface="Book Antiqua" pitchFamily="18" charset="0"/>
              </a:rPr>
              <a:t> </a:t>
            </a:r>
            <a:r>
              <a:rPr lang="it-IT" dirty="0" err="1">
                <a:latin typeface="Book Antiqua" pitchFamily="18" charset="0"/>
              </a:rPr>
              <a:t>point</a:t>
            </a:r>
            <a:r>
              <a:rPr lang="it-IT" dirty="0">
                <a:latin typeface="Book Antiqua" pitchFamily="18" charset="0"/>
              </a:rPr>
              <a:t> for </a:t>
            </a:r>
            <a:r>
              <a:rPr lang="it-IT" dirty="0" err="1">
                <a:latin typeface="Book Antiqua" pitchFamily="18" charset="0"/>
              </a:rPr>
              <a:t>students</a:t>
            </a:r>
            <a:r>
              <a:rPr lang="it-IT" dirty="0">
                <a:latin typeface="Book Antiqua" pitchFamily="18" charset="0"/>
              </a:rPr>
              <a:t> […] </a:t>
            </a:r>
            <a:r>
              <a:rPr lang="it-IT" dirty="0" err="1">
                <a:latin typeface="Book Antiqua" pitchFamily="18" charset="0"/>
              </a:rPr>
              <a:t>Where</a:t>
            </a:r>
            <a:r>
              <a:rPr lang="it-IT" dirty="0">
                <a:latin typeface="Book Antiqua" pitchFamily="18" charset="0"/>
              </a:rPr>
              <a:t> algebra </a:t>
            </a:r>
            <a:r>
              <a:rPr lang="it-IT" dirty="0" err="1">
                <a:latin typeface="Book Antiqua" pitchFamily="18" charset="0"/>
              </a:rPr>
              <a:t>is</a:t>
            </a:r>
            <a:r>
              <a:rPr lang="it-IT" dirty="0">
                <a:latin typeface="Book Antiqua" pitchFamily="18" charset="0"/>
              </a:rPr>
              <a:t> </a:t>
            </a:r>
            <a:r>
              <a:rPr lang="it-IT" dirty="0" err="1">
                <a:latin typeface="Book Antiqua" pitchFamily="18" charset="0"/>
              </a:rPr>
              <a:t>concerned</a:t>
            </a:r>
            <a:r>
              <a:rPr lang="it-IT" dirty="0">
                <a:latin typeface="Book Antiqua" pitchFamily="18" charset="0"/>
              </a:rPr>
              <a:t>, </a:t>
            </a:r>
            <a:r>
              <a:rPr lang="it-IT" dirty="0" err="1">
                <a:latin typeface="Book Antiqua" pitchFamily="18" charset="0"/>
              </a:rPr>
              <a:t>contemporary</a:t>
            </a:r>
            <a:r>
              <a:rPr lang="it-IT" dirty="0">
                <a:latin typeface="Book Antiqua" pitchFamily="18" charset="0"/>
              </a:rPr>
              <a:t> </a:t>
            </a:r>
            <a:r>
              <a:rPr lang="it-IT" dirty="0" err="1">
                <a:latin typeface="Book Antiqua" pitchFamily="18" charset="0"/>
              </a:rPr>
              <a:t>formulation</a:t>
            </a:r>
            <a:r>
              <a:rPr lang="it-IT" dirty="0">
                <a:latin typeface="Book Antiqua" pitchFamily="18" charset="0"/>
              </a:rPr>
              <a:t> </a:t>
            </a:r>
            <a:r>
              <a:rPr lang="it-IT" dirty="0" err="1">
                <a:latin typeface="Book Antiqua" pitchFamily="18" charset="0"/>
              </a:rPr>
              <a:t>favours</a:t>
            </a:r>
            <a:r>
              <a:rPr lang="it-IT" dirty="0">
                <a:latin typeface="Book Antiqua" pitchFamily="18" charset="0"/>
              </a:rPr>
              <a:t>, in </a:t>
            </a:r>
            <a:r>
              <a:rPr lang="it-IT" dirty="0" err="1">
                <a:latin typeface="Book Antiqua" pitchFamily="18" charset="0"/>
              </a:rPr>
              <a:t>particular</a:t>
            </a:r>
            <a:r>
              <a:rPr lang="it-IT" dirty="0">
                <a:latin typeface="Book Antiqua" pitchFamily="18" charset="0"/>
              </a:rPr>
              <a:t> the ‘</a:t>
            </a:r>
            <a:r>
              <a:rPr lang="it-IT" dirty="0" err="1">
                <a:latin typeface="Book Antiqua" pitchFamily="18" charset="0"/>
              </a:rPr>
              <a:t>symbolism</a:t>
            </a:r>
            <a:r>
              <a:rPr lang="it-IT" dirty="0">
                <a:latin typeface="Book Antiqua" pitchFamily="18" charset="0"/>
              </a:rPr>
              <a:t>’ of algebra; in </a:t>
            </a:r>
            <a:r>
              <a:rPr lang="it-IT" dirty="0" err="1">
                <a:latin typeface="Book Antiqua" pitchFamily="18" charset="0"/>
              </a:rPr>
              <a:t>this</a:t>
            </a:r>
            <a:r>
              <a:rPr lang="it-IT" dirty="0">
                <a:latin typeface="Book Antiqua" pitchFamily="18" charset="0"/>
              </a:rPr>
              <a:t> </a:t>
            </a:r>
            <a:r>
              <a:rPr lang="it-IT" dirty="0" err="1">
                <a:latin typeface="Book Antiqua" pitchFamily="18" charset="0"/>
              </a:rPr>
              <a:t>context</a:t>
            </a:r>
            <a:r>
              <a:rPr lang="it-IT" dirty="0">
                <a:latin typeface="Book Antiqua" pitchFamily="18" charset="0"/>
              </a:rPr>
              <a:t>, algebra </a:t>
            </a:r>
            <a:r>
              <a:rPr lang="it-IT" dirty="0" err="1">
                <a:latin typeface="Book Antiqua" pitchFamily="18" charset="0"/>
              </a:rPr>
              <a:t>is</a:t>
            </a:r>
            <a:r>
              <a:rPr lang="it-IT" dirty="0">
                <a:latin typeface="Book Antiqua" pitchFamily="18" charset="0"/>
              </a:rPr>
              <a:t> </a:t>
            </a:r>
            <a:r>
              <a:rPr lang="it-IT" dirty="0" err="1">
                <a:latin typeface="Book Antiqua" pitchFamily="18" charset="0"/>
              </a:rPr>
              <a:t>often</a:t>
            </a:r>
            <a:r>
              <a:rPr lang="it-IT" dirty="0">
                <a:latin typeface="Book Antiqua" pitchFamily="18" charset="0"/>
              </a:rPr>
              <a:t> </a:t>
            </a:r>
            <a:r>
              <a:rPr lang="it-IT" dirty="0" err="1">
                <a:latin typeface="Book Antiqua" pitchFamily="18" charset="0"/>
              </a:rPr>
              <a:t>seen</a:t>
            </a:r>
            <a:r>
              <a:rPr lang="it-IT" dirty="0">
                <a:latin typeface="Book Antiqua" pitchFamily="18" charset="0"/>
              </a:rPr>
              <a:t> </a:t>
            </a:r>
            <a:r>
              <a:rPr lang="it-IT" dirty="0" err="1">
                <a:latin typeface="Book Antiqua" pitchFamily="18" charset="0"/>
              </a:rPr>
              <a:t>as</a:t>
            </a:r>
            <a:r>
              <a:rPr lang="it-IT" dirty="0">
                <a:latin typeface="Book Antiqua" pitchFamily="18" charset="0"/>
              </a:rPr>
              <a:t> the </a:t>
            </a:r>
            <a:r>
              <a:rPr lang="it-IT" dirty="0" err="1">
                <a:latin typeface="Book Antiqua" pitchFamily="18" charset="0"/>
              </a:rPr>
              <a:t>mastering</a:t>
            </a:r>
            <a:r>
              <a:rPr lang="it-IT" dirty="0">
                <a:latin typeface="Book Antiqua" pitchFamily="18" charset="0"/>
              </a:rPr>
              <a:t> of a </a:t>
            </a:r>
            <a:r>
              <a:rPr lang="it-IT" dirty="0" err="1">
                <a:latin typeface="Book Antiqua" pitchFamily="18" charset="0"/>
              </a:rPr>
              <a:t>certain</a:t>
            </a:r>
            <a:r>
              <a:rPr lang="it-IT" dirty="0">
                <a:latin typeface="Book Antiqua" pitchFamily="18" charset="0"/>
              </a:rPr>
              <a:t> </a:t>
            </a:r>
            <a:r>
              <a:rPr lang="it-IT" dirty="0" err="1">
                <a:latin typeface="Book Antiqua" pitchFamily="18" charset="0"/>
              </a:rPr>
              <a:t>symbolic</a:t>
            </a:r>
            <a:r>
              <a:rPr lang="it-IT" dirty="0">
                <a:latin typeface="Book Antiqua" pitchFamily="18" charset="0"/>
              </a:rPr>
              <a:t> </a:t>
            </a:r>
            <a:r>
              <a:rPr lang="it-IT" dirty="0" err="1">
                <a:latin typeface="Book Antiqua" pitchFamily="18" charset="0"/>
              </a:rPr>
              <a:t>language</a:t>
            </a:r>
            <a:r>
              <a:rPr lang="it-IT" dirty="0">
                <a:latin typeface="Book Antiqua" pitchFamily="18" charset="0"/>
              </a:rPr>
              <a:t> so, right from the </a:t>
            </a:r>
            <a:r>
              <a:rPr lang="it-IT" dirty="0" err="1">
                <a:latin typeface="Book Antiqua" pitchFamily="18" charset="0"/>
              </a:rPr>
              <a:t>beginning</a:t>
            </a:r>
            <a:r>
              <a:rPr lang="it-IT" dirty="0">
                <a:latin typeface="Book Antiqua" pitchFamily="18" charset="0"/>
              </a:rPr>
              <a:t>, </a:t>
            </a:r>
            <a:r>
              <a:rPr lang="it-IT" dirty="0" err="1">
                <a:latin typeface="Book Antiqua" pitchFamily="18" charset="0"/>
              </a:rPr>
              <a:t>all</a:t>
            </a:r>
            <a:r>
              <a:rPr lang="it-IT" dirty="0">
                <a:latin typeface="Book Antiqua" pitchFamily="18" charset="0"/>
              </a:rPr>
              <a:t> </a:t>
            </a:r>
            <a:r>
              <a:rPr lang="it-IT" dirty="0" err="1">
                <a:latin typeface="Book Antiqua" pitchFamily="18" charset="0"/>
              </a:rPr>
              <a:t>efforts</a:t>
            </a:r>
            <a:r>
              <a:rPr lang="it-IT" dirty="0">
                <a:latin typeface="Book Antiqua" pitchFamily="18" charset="0"/>
              </a:rPr>
              <a:t> in the </a:t>
            </a:r>
            <a:r>
              <a:rPr lang="it-IT" dirty="0" err="1">
                <a:latin typeface="Book Antiqua" pitchFamily="18" charset="0"/>
              </a:rPr>
              <a:t>classroom</a:t>
            </a:r>
            <a:r>
              <a:rPr lang="it-IT" dirty="0">
                <a:latin typeface="Book Antiqua" pitchFamily="18" charset="0"/>
              </a:rPr>
              <a:t> are made for </a:t>
            </a:r>
            <a:r>
              <a:rPr lang="it-IT" dirty="0" err="1">
                <a:latin typeface="Book Antiqua" pitchFamily="18" charset="0"/>
              </a:rPr>
              <a:t>students</a:t>
            </a:r>
            <a:r>
              <a:rPr lang="it-IT" dirty="0">
                <a:latin typeface="Book Antiqua" pitchFamily="18" charset="0"/>
              </a:rPr>
              <a:t> to </a:t>
            </a:r>
            <a:r>
              <a:rPr lang="it-IT" dirty="0" err="1">
                <a:latin typeface="Book Antiqua" pitchFamily="18" charset="0"/>
              </a:rPr>
              <a:t>become</a:t>
            </a:r>
            <a:r>
              <a:rPr lang="it-IT" dirty="0">
                <a:latin typeface="Book Antiqua" pitchFamily="18" charset="0"/>
              </a:rPr>
              <a:t> </a:t>
            </a:r>
            <a:r>
              <a:rPr lang="it-IT" dirty="0" err="1">
                <a:latin typeface="Book Antiqua" pitchFamily="18" charset="0"/>
              </a:rPr>
              <a:t>competent</a:t>
            </a:r>
            <a:r>
              <a:rPr lang="it-IT" dirty="0">
                <a:latin typeface="Book Antiqua" pitchFamily="18" charset="0"/>
              </a:rPr>
              <a:t> in </a:t>
            </a:r>
            <a:r>
              <a:rPr lang="it-IT" dirty="0" err="1">
                <a:latin typeface="Book Antiqua" pitchFamily="18" charset="0"/>
              </a:rPr>
              <a:t>this</a:t>
            </a:r>
            <a:r>
              <a:rPr lang="it-IT" dirty="0">
                <a:latin typeface="Book Antiqua" pitchFamily="18" charset="0"/>
              </a:rPr>
              <a:t> </a:t>
            </a:r>
            <a:r>
              <a:rPr lang="it-IT" dirty="0" err="1">
                <a:latin typeface="Book Antiqua" pitchFamily="18" charset="0"/>
              </a:rPr>
              <a:t>language</a:t>
            </a:r>
            <a:r>
              <a:rPr lang="it-IT" dirty="0">
                <a:latin typeface="Book Antiqua" pitchFamily="18" charset="0"/>
              </a:rPr>
              <a:t> […] </a:t>
            </a:r>
            <a:r>
              <a:rPr lang="it-IT" dirty="0" err="1">
                <a:latin typeface="Book Antiqua" pitchFamily="18" charset="0"/>
              </a:rPr>
              <a:t>Is</a:t>
            </a:r>
            <a:r>
              <a:rPr lang="it-IT" dirty="0">
                <a:latin typeface="Book Antiqua" pitchFamily="18" charset="0"/>
              </a:rPr>
              <a:t> </a:t>
            </a:r>
            <a:r>
              <a:rPr lang="it-IT" dirty="0" err="1">
                <a:latin typeface="Book Antiqua" pitchFamily="18" charset="0"/>
              </a:rPr>
              <a:t>it</a:t>
            </a:r>
            <a:r>
              <a:rPr lang="it-IT" dirty="0">
                <a:latin typeface="Book Antiqua" pitchFamily="18" charset="0"/>
              </a:rPr>
              <a:t> </a:t>
            </a:r>
            <a:r>
              <a:rPr lang="it-IT" dirty="0" err="1">
                <a:latin typeface="Book Antiqua" pitchFamily="18" charset="0"/>
              </a:rPr>
              <a:t>possible</a:t>
            </a:r>
            <a:r>
              <a:rPr lang="it-IT" dirty="0">
                <a:latin typeface="Book Antiqua" pitchFamily="18" charset="0"/>
              </a:rPr>
              <a:t> to introduce algebra in </a:t>
            </a:r>
            <a:r>
              <a:rPr lang="it-IT" dirty="0" err="1">
                <a:latin typeface="Book Antiqua" pitchFamily="18" charset="0"/>
              </a:rPr>
              <a:t>school</a:t>
            </a:r>
            <a:r>
              <a:rPr lang="it-IT" dirty="0">
                <a:latin typeface="Book Antiqua" pitchFamily="18" charset="0"/>
              </a:rPr>
              <a:t> </a:t>
            </a:r>
            <a:r>
              <a:rPr lang="it-IT" dirty="0" err="1">
                <a:latin typeface="Book Antiqua" pitchFamily="18" charset="0"/>
              </a:rPr>
              <a:t>without</a:t>
            </a:r>
            <a:r>
              <a:rPr lang="it-IT" dirty="0">
                <a:latin typeface="Book Antiqua" pitchFamily="18" charset="0"/>
              </a:rPr>
              <a:t> </a:t>
            </a:r>
            <a:r>
              <a:rPr lang="it-IT" dirty="0" err="1">
                <a:latin typeface="Book Antiqua" pitchFamily="18" charset="0"/>
              </a:rPr>
              <a:t>having</a:t>
            </a:r>
            <a:r>
              <a:rPr lang="it-IT" dirty="0">
                <a:latin typeface="Book Antiqua" pitchFamily="18" charset="0"/>
              </a:rPr>
              <a:t> the immediate </a:t>
            </a:r>
            <a:r>
              <a:rPr lang="it-IT" dirty="0" err="1">
                <a:latin typeface="Book Antiqua" pitchFamily="18" charset="0"/>
              </a:rPr>
              <a:t>objective</a:t>
            </a:r>
            <a:r>
              <a:rPr lang="it-IT" dirty="0">
                <a:latin typeface="Book Antiqua" pitchFamily="18" charset="0"/>
              </a:rPr>
              <a:t> of </a:t>
            </a:r>
            <a:r>
              <a:rPr lang="it-IT" dirty="0" err="1">
                <a:latin typeface="Book Antiqua" pitchFamily="18" charset="0"/>
              </a:rPr>
              <a:t>mastering</a:t>
            </a:r>
            <a:r>
              <a:rPr lang="it-IT" dirty="0">
                <a:latin typeface="Book Antiqua" pitchFamily="18" charset="0"/>
              </a:rPr>
              <a:t> the </a:t>
            </a:r>
            <a:r>
              <a:rPr lang="it-IT" dirty="0" err="1">
                <a:latin typeface="Book Antiqua" pitchFamily="18" charset="0"/>
              </a:rPr>
              <a:t>modern</a:t>
            </a:r>
            <a:r>
              <a:rPr lang="it-IT" dirty="0">
                <a:latin typeface="Book Antiqua" pitchFamily="18" charset="0"/>
              </a:rPr>
              <a:t> </a:t>
            </a:r>
            <a:r>
              <a:rPr lang="it-IT" dirty="0" err="1">
                <a:latin typeface="Book Antiqua" pitchFamily="18" charset="0"/>
              </a:rPr>
              <a:t>symbolic</a:t>
            </a:r>
            <a:r>
              <a:rPr lang="it-IT" dirty="0">
                <a:latin typeface="Book Antiqua" pitchFamily="18" charset="0"/>
              </a:rPr>
              <a:t> </a:t>
            </a:r>
            <a:r>
              <a:rPr lang="it-IT" dirty="0" err="1">
                <a:latin typeface="Book Antiqua" pitchFamily="18" charset="0"/>
              </a:rPr>
              <a:t>language</a:t>
            </a:r>
            <a:r>
              <a:rPr lang="it-IT" dirty="0">
                <a:latin typeface="Book Antiqua" pitchFamily="18" charset="0"/>
              </a:rPr>
              <a:t>?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6398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it-IT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De </a:t>
            </a:r>
            <a:r>
              <a:rPr lang="it-IT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regula</a:t>
            </a:r>
            <a:r>
              <a:rPr lang="it-IT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it-IT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falsum</a:t>
            </a:r>
            <a:r>
              <a:rPr lang="it-IT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it-IT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ponendi</a:t>
            </a:r>
            <a:r>
              <a:rPr lang="it-IT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/>
            </a:r>
            <a:br>
              <a:rPr lang="it-IT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it-IT" sz="31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Regula</a:t>
            </a:r>
            <a:r>
              <a:rPr lang="it-IT" sz="31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II</a:t>
            </a:r>
            <a:endParaRPr lang="it-IT" sz="3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egnaposto contenuto 9"/>
              <p:cNvSpPr>
                <a:spLocks noGrp="1"/>
              </p:cNvSpPr>
              <p:nvPr>
                <p:ph sz="half" idx="1"/>
              </p:nvPr>
            </p:nvSpPr>
            <p:spPr>
              <a:ln w="12700">
                <a:solidFill>
                  <a:schemeClr val="tx1"/>
                </a:solidFill>
              </a:ln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it-IT" b="1" dirty="0" smtClean="0">
                    <a:solidFill>
                      <a:srgbClr val="C00000"/>
                    </a:solidFill>
                    <a:latin typeface="Book Antiqua" pitchFamily="18" charset="0"/>
                  </a:rPr>
                  <a:t>Dividemus</a:t>
                </a:r>
                <a:r>
                  <a:rPr lang="it-IT" b="1" dirty="0">
                    <a:solidFill>
                      <a:srgbClr val="C00000"/>
                    </a:solidFill>
                    <a:latin typeface="Book Antiqua" pitchFamily="18" charset="0"/>
                  </a:rPr>
                  <a:t> 10 per </a:t>
                </a:r>
                <a:r>
                  <a:rPr lang="it-IT" b="1" dirty="0" err="1" smtClean="0">
                    <a:solidFill>
                      <a:srgbClr val="C00000"/>
                    </a:solidFill>
                    <a:latin typeface="Book Antiqua" pitchFamily="18" charset="0"/>
                  </a:rPr>
                  <a:t>aequa-lia</a:t>
                </a:r>
                <a:r>
                  <a:rPr lang="it-IT" b="1" dirty="0">
                    <a:solidFill>
                      <a:srgbClr val="C00000"/>
                    </a:solidFill>
                    <a:latin typeface="Book Antiqua" pitchFamily="18" charset="0"/>
                  </a:rPr>
                  <a:t>, &amp; </a:t>
                </a:r>
                <a:r>
                  <a:rPr lang="it-IT" b="1" dirty="0" err="1">
                    <a:solidFill>
                      <a:srgbClr val="C00000"/>
                    </a:solidFill>
                    <a:latin typeface="Book Antiqua" pitchFamily="18" charset="0"/>
                  </a:rPr>
                  <a:t>fiet</a:t>
                </a:r>
                <a:r>
                  <a:rPr lang="it-IT" b="1" dirty="0">
                    <a:solidFill>
                      <a:srgbClr val="C00000"/>
                    </a:solidFill>
                    <a:latin typeface="Book Antiqua" pitchFamily="18" charset="0"/>
                  </a:rPr>
                  <a:t> </a:t>
                </a:r>
                <a:r>
                  <a:rPr lang="it-IT" b="1" dirty="0" err="1">
                    <a:solidFill>
                      <a:srgbClr val="C00000"/>
                    </a:solidFill>
                    <a:latin typeface="Book Antiqua" pitchFamily="18" charset="0"/>
                  </a:rPr>
                  <a:t>eius</a:t>
                </a:r>
                <a:r>
                  <a:rPr lang="it-IT" b="1" dirty="0">
                    <a:solidFill>
                      <a:srgbClr val="C00000"/>
                    </a:solidFill>
                    <a:latin typeface="Book Antiqua" pitchFamily="18" charset="0"/>
                  </a:rPr>
                  <a:t> </a:t>
                </a:r>
                <a:r>
                  <a:rPr lang="it-IT" b="1" dirty="0" err="1">
                    <a:solidFill>
                      <a:srgbClr val="C00000"/>
                    </a:solidFill>
                    <a:latin typeface="Book Antiqua" pitchFamily="18" charset="0"/>
                  </a:rPr>
                  <a:t>medietas</a:t>
                </a:r>
                <a:r>
                  <a:rPr lang="it-IT" b="1" dirty="0">
                    <a:solidFill>
                      <a:srgbClr val="C00000"/>
                    </a:solidFill>
                    <a:latin typeface="Book Antiqua" pitchFamily="18" charset="0"/>
                  </a:rPr>
                  <a:t> 5; </a:t>
                </a:r>
                <a:r>
                  <a:rPr lang="it-IT" b="1" dirty="0" err="1">
                    <a:solidFill>
                      <a:srgbClr val="C00000"/>
                    </a:solidFill>
                    <a:latin typeface="Book Antiqua" pitchFamily="18" charset="0"/>
                  </a:rPr>
                  <a:t>duc</a:t>
                </a:r>
                <a:r>
                  <a:rPr lang="it-IT" b="1" dirty="0">
                    <a:solidFill>
                      <a:srgbClr val="C00000"/>
                    </a:solidFill>
                    <a:latin typeface="Book Antiqua" pitchFamily="18" charset="0"/>
                  </a:rPr>
                  <a:t> in se </a:t>
                </a:r>
                <a:r>
                  <a:rPr lang="it-IT" b="1" dirty="0" err="1">
                    <a:solidFill>
                      <a:srgbClr val="C00000"/>
                    </a:solidFill>
                    <a:latin typeface="Book Antiqua" pitchFamily="18" charset="0"/>
                  </a:rPr>
                  <a:t>fit</a:t>
                </a:r>
                <a:r>
                  <a:rPr lang="it-IT" b="1" dirty="0">
                    <a:solidFill>
                      <a:srgbClr val="C00000"/>
                    </a:solidFill>
                    <a:latin typeface="Book Antiqua" pitchFamily="18" charset="0"/>
                  </a:rPr>
                  <a:t> 25, </a:t>
                </a:r>
                <a:r>
                  <a:rPr lang="it-IT" b="1" dirty="0" err="1">
                    <a:solidFill>
                      <a:srgbClr val="C00000"/>
                    </a:solidFill>
                    <a:latin typeface="Book Antiqua" pitchFamily="18" charset="0"/>
                  </a:rPr>
                  <a:t>auferes</a:t>
                </a:r>
                <a:r>
                  <a:rPr lang="it-IT" b="1" dirty="0">
                    <a:solidFill>
                      <a:srgbClr val="C00000"/>
                    </a:solidFill>
                    <a:latin typeface="Book Antiqua" pitchFamily="18" charset="0"/>
                  </a:rPr>
                  <a:t> ex 25 </a:t>
                </a:r>
                <a:r>
                  <a:rPr lang="it-IT" b="1" dirty="0" err="1">
                    <a:solidFill>
                      <a:srgbClr val="C00000"/>
                    </a:solidFill>
                    <a:latin typeface="Book Antiqua" pitchFamily="18" charset="0"/>
                  </a:rPr>
                  <a:t>ipsum</a:t>
                </a:r>
                <a:r>
                  <a:rPr lang="it-IT" b="1" dirty="0">
                    <a:solidFill>
                      <a:srgbClr val="C00000"/>
                    </a:solidFill>
                    <a:latin typeface="Book Antiqua" pitchFamily="18" charset="0"/>
                  </a:rPr>
                  <a:t> </a:t>
                </a:r>
                <a:r>
                  <a:rPr lang="it-IT" b="1" dirty="0" err="1" smtClean="0">
                    <a:solidFill>
                      <a:srgbClr val="C00000"/>
                    </a:solidFill>
                    <a:latin typeface="Book Antiqua" pitchFamily="18" charset="0"/>
                  </a:rPr>
                  <a:t>producendum</a:t>
                </a:r>
                <a:r>
                  <a:rPr lang="it-IT" b="1" dirty="0" smtClean="0">
                    <a:solidFill>
                      <a:srgbClr val="C00000"/>
                    </a:solidFill>
                    <a:latin typeface="Book Antiqua" pitchFamily="18" charset="0"/>
                  </a:rPr>
                  <a:t> , </a:t>
                </a:r>
                <a:r>
                  <a:rPr lang="it-IT" b="1" dirty="0" err="1" smtClean="0">
                    <a:solidFill>
                      <a:srgbClr val="C00000"/>
                    </a:solidFill>
                    <a:latin typeface="Book Antiqua" pitchFamily="18" charset="0"/>
                  </a:rPr>
                  <a:t>utpote</a:t>
                </a:r>
                <a:r>
                  <a:rPr lang="it-IT" b="1" dirty="0" smtClean="0">
                    <a:solidFill>
                      <a:srgbClr val="C00000"/>
                    </a:solidFill>
                    <a:latin typeface="Book Antiqua" pitchFamily="18" charset="0"/>
                  </a:rPr>
                  <a:t> 40 … </a:t>
                </a:r>
                <a:r>
                  <a:rPr lang="it-IT" b="1" dirty="0" err="1" smtClean="0">
                    <a:solidFill>
                      <a:srgbClr val="C00000"/>
                    </a:solidFill>
                    <a:latin typeface="Book Antiqua" pitchFamily="18" charset="0"/>
                  </a:rPr>
                  <a:t>fiet</a:t>
                </a:r>
                <a:r>
                  <a:rPr lang="it-IT" b="1" dirty="0" smtClean="0">
                    <a:solidFill>
                      <a:srgbClr val="C00000"/>
                    </a:solidFill>
                    <a:latin typeface="Book Antiqua" pitchFamily="18" charset="0"/>
                  </a:rPr>
                  <a:t> </a:t>
                </a:r>
                <a:r>
                  <a:rPr lang="it-IT" b="1" dirty="0" err="1" smtClean="0">
                    <a:solidFill>
                      <a:srgbClr val="C00000"/>
                    </a:solidFill>
                    <a:latin typeface="Book Antiqua" pitchFamily="18" charset="0"/>
                  </a:rPr>
                  <a:t>residuum</a:t>
                </a:r>
                <a:r>
                  <a:rPr lang="it-IT" b="1" dirty="0" smtClean="0">
                    <a:solidFill>
                      <a:srgbClr val="C00000"/>
                    </a:solidFill>
                    <a:latin typeface="Book Antiqua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it-IT" b="1" i="1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it-IT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𝒎</m:t>
                        </m:r>
                      </m:e>
                    </m:acc>
                  </m:oMath>
                </a14:m>
                <a:r>
                  <a:rPr lang="it-IT" b="1" dirty="0" smtClean="0">
                    <a:solidFill>
                      <a:srgbClr val="C00000"/>
                    </a:solidFill>
                    <a:latin typeface="Book Antiqua" pitchFamily="18" charset="0"/>
                  </a:rPr>
                  <a:t>. 15 </a:t>
                </a:r>
                <a:r>
                  <a:rPr lang="it-IT" b="1" dirty="0" err="1" smtClean="0">
                    <a:solidFill>
                      <a:srgbClr val="C00000"/>
                    </a:solidFill>
                    <a:latin typeface="Book Antiqua" pitchFamily="18" charset="0"/>
                  </a:rPr>
                  <a:t>cuius</a:t>
                </a:r>
                <a:r>
                  <a:rPr lang="it-IT" b="1" dirty="0" smtClean="0">
                    <a:solidFill>
                      <a:srgbClr val="C00000"/>
                    </a:solidFill>
                    <a:latin typeface="Book Antiqua" pitchFamily="18" charset="0"/>
                  </a:rPr>
                  <a:t> R. addita &amp; </a:t>
                </a:r>
                <a:r>
                  <a:rPr lang="it-IT" b="1" dirty="0" err="1" smtClean="0">
                    <a:solidFill>
                      <a:srgbClr val="C00000"/>
                    </a:solidFill>
                    <a:latin typeface="Book Antiqua" pitchFamily="18" charset="0"/>
                  </a:rPr>
                  <a:t>detracta</a:t>
                </a:r>
                <a:r>
                  <a:rPr lang="it-IT" b="1" dirty="0" smtClean="0">
                    <a:solidFill>
                      <a:srgbClr val="C00000"/>
                    </a:solidFill>
                    <a:latin typeface="Book Antiqua" pitchFamily="18" charset="0"/>
                  </a:rPr>
                  <a:t> a 5 </a:t>
                </a:r>
                <a:r>
                  <a:rPr lang="it-IT" dirty="0" err="1" smtClean="0">
                    <a:latin typeface="Book Antiqua" pitchFamily="18" charset="0"/>
                  </a:rPr>
                  <a:t>ostendit</a:t>
                </a:r>
                <a:r>
                  <a:rPr lang="it-IT" dirty="0" smtClean="0">
                    <a:latin typeface="Book Antiqua" pitchFamily="18" charset="0"/>
                  </a:rPr>
                  <a:t> par-</a:t>
                </a:r>
                <a:r>
                  <a:rPr lang="it-IT" dirty="0" err="1" smtClean="0">
                    <a:latin typeface="Book Antiqua" pitchFamily="18" charset="0"/>
                  </a:rPr>
                  <a:t>tes</a:t>
                </a:r>
                <a:r>
                  <a:rPr lang="it-IT" dirty="0" smtClean="0">
                    <a:latin typeface="Book Antiqua" pitchFamily="18" charset="0"/>
                  </a:rPr>
                  <a:t> </a:t>
                </a:r>
                <a:r>
                  <a:rPr lang="it-IT" dirty="0" err="1" smtClean="0">
                    <a:latin typeface="Book Antiqua" pitchFamily="18" charset="0"/>
                  </a:rPr>
                  <a:t>quae</a:t>
                </a:r>
                <a:r>
                  <a:rPr lang="it-IT" dirty="0" smtClean="0">
                    <a:latin typeface="Book Antiqua" pitchFamily="18" charset="0"/>
                  </a:rPr>
                  <a:t> </a:t>
                </a:r>
                <a:r>
                  <a:rPr lang="it-IT" dirty="0" err="1" smtClean="0">
                    <a:latin typeface="Book Antiqua" pitchFamily="18" charset="0"/>
                  </a:rPr>
                  <a:t>invicem</a:t>
                </a:r>
                <a:r>
                  <a:rPr lang="it-IT" dirty="0" smtClean="0">
                    <a:latin typeface="Book Antiqua" pitchFamily="18" charset="0"/>
                  </a:rPr>
                  <a:t> </a:t>
                </a:r>
                <a:r>
                  <a:rPr lang="it-IT" dirty="0" err="1" smtClean="0">
                    <a:latin typeface="Book Antiqua" pitchFamily="18" charset="0"/>
                  </a:rPr>
                  <a:t>ductae</a:t>
                </a:r>
                <a:r>
                  <a:rPr lang="it-IT" dirty="0" smtClean="0">
                    <a:latin typeface="Book Antiqua" pitchFamily="18" charset="0"/>
                  </a:rPr>
                  <a:t> </a:t>
                </a:r>
                <a:r>
                  <a:rPr lang="it-IT" dirty="0" err="1" smtClean="0">
                    <a:latin typeface="Book Antiqua" pitchFamily="18" charset="0"/>
                  </a:rPr>
                  <a:t>producunt</a:t>
                </a:r>
                <a:r>
                  <a:rPr lang="it-IT" dirty="0" smtClean="0">
                    <a:latin typeface="Book Antiqua" pitchFamily="18" charset="0"/>
                  </a:rPr>
                  <a:t> 40. </a:t>
                </a:r>
                <a:r>
                  <a:rPr lang="it-IT" dirty="0" err="1" smtClean="0">
                    <a:latin typeface="Book Antiqua" pitchFamily="18" charset="0"/>
                  </a:rPr>
                  <a:t>Erunt</a:t>
                </a:r>
                <a:r>
                  <a:rPr lang="it-IT" dirty="0" smtClean="0">
                    <a:latin typeface="Book Antiqua" pitchFamily="18" charset="0"/>
                  </a:rPr>
                  <a:t> </a:t>
                </a:r>
                <a:r>
                  <a:rPr lang="it-IT" dirty="0" err="1" smtClean="0">
                    <a:latin typeface="Book Antiqua" pitchFamily="18" charset="0"/>
                  </a:rPr>
                  <a:t>igitur</a:t>
                </a:r>
                <a:r>
                  <a:rPr lang="it-IT" dirty="0" smtClean="0">
                    <a:latin typeface="Book Antiqua" pitchFamily="18" charset="0"/>
                  </a:rPr>
                  <a:t> </a:t>
                </a:r>
                <a:r>
                  <a:rPr lang="it-IT" dirty="0" err="1" smtClean="0">
                    <a:latin typeface="Book Antiqua" pitchFamily="18" charset="0"/>
                  </a:rPr>
                  <a:t>hae</a:t>
                </a:r>
                <a:r>
                  <a:rPr lang="it-IT" dirty="0" smtClean="0">
                    <a:latin typeface="Book Antiqua" pitchFamily="18" charset="0"/>
                  </a:rPr>
                  <a:t>, 5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it-IT" i="1">
                            <a:latin typeface="Cambria Math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/>
                          </a:rPr>
                          <m:t>𝑝</m:t>
                        </m:r>
                      </m:e>
                    </m:acc>
                  </m:oMath>
                </a14:m>
                <a:r>
                  <a:rPr lang="it-IT" dirty="0" smtClean="0">
                    <a:latin typeface="Book Antiqua" pitchFamily="18" charset="0"/>
                  </a:rPr>
                  <a:t> R.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it-IT" i="1">
                            <a:latin typeface="Cambria Math"/>
                          </a:rPr>
                        </m:ctrlPr>
                      </m:accPr>
                      <m:e>
                        <m:r>
                          <a:rPr lang="it-IT" i="1">
                            <a:latin typeface="Cambria Math"/>
                          </a:rPr>
                          <m:t>𝑚</m:t>
                        </m:r>
                      </m:e>
                    </m:acc>
                  </m:oMath>
                </a14:m>
                <a:r>
                  <a:rPr lang="it-IT" dirty="0" smtClean="0">
                    <a:latin typeface="Book Antiqua" pitchFamily="18" charset="0"/>
                  </a:rPr>
                  <a:t> 15 &amp; </a:t>
                </a:r>
                <a:r>
                  <a:rPr lang="it-IT" dirty="0">
                    <a:latin typeface="Book Antiqua" pitchFamily="18" charset="0"/>
                  </a:rPr>
                  <a:t>5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it-IT" i="1">
                            <a:latin typeface="Cambria Math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/>
                          </a:rPr>
                          <m:t>𝑚</m:t>
                        </m:r>
                      </m:e>
                    </m:acc>
                  </m:oMath>
                </a14:m>
                <a:r>
                  <a:rPr lang="it-IT" dirty="0">
                    <a:latin typeface="Book Antiqua" pitchFamily="18" charset="0"/>
                  </a:rPr>
                  <a:t> R.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it-IT" i="1">
                            <a:latin typeface="Cambria Math"/>
                          </a:rPr>
                        </m:ctrlPr>
                      </m:accPr>
                      <m:e>
                        <m:r>
                          <a:rPr lang="it-IT" i="1">
                            <a:latin typeface="Cambria Math"/>
                          </a:rPr>
                          <m:t>𝑚</m:t>
                        </m:r>
                      </m:e>
                    </m:acc>
                  </m:oMath>
                </a14:m>
                <a:r>
                  <a:rPr lang="it-IT" dirty="0">
                    <a:latin typeface="Book Antiqua" pitchFamily="18" charset="0"/>
                  </a:rPr>
                  <a:t> 15</a:t>
                </a:r>
              </a:p>
              <a:p>
                <a:pPr marL="0" indent="0">
                  <a:buNone/>
                </a:pPr>
                <a:endParaRPr lang="it-IT" dirty="0"/>
              </a:p>
            </p:txBody>
          </p:sp>
        </mc:Choice>
        <mc:Fallback xmlns="">
          <p:sp>
            <p:nvSpPr>
              <p:cNvPr id="10" name="Segnaposto contenuto 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1">
                <a:blip r:embed="rId2"/>
                <a:stretch>
                  <a:fillRect l="-2406" t="-2016" r="-2105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egnaposto contenuto 10"/>
              <p:cNvSpPr>
                <a:spLocks noGrp="1"/>
              </p:cNvSpPr>
              <p:nvPr>
                <p:ph sz="half" idx="2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endParaRPr lang="it-IT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𝟓</m:t>
                      </m:r>
                      <m:r>
                        <a:rPr lang="it-IT" b="1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 ± </m:t>
                      </m:r>
                      <m:rad>
                        <m:radPr>
                          <m:degHide m:val="on"/>
                          <m:ctrlPr>
                            <a:rPr lang="it-IT" b="1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radPr>
                        <m:deg/>
                        <m:e>
                          <m:r>
                            <a:rPr lang="it-IT" b="1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𝟐𝟓</m:t>
                          </m:r>
                          <m:r>
                            <a:rPr lang="it-IT" b="1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 −</m:t>
                          </m:r>
                          <m:r>
                            <a:rPr lang="it-IT" b="1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𝟒𝟎</m:t>
                          </m:r>
                        </m:e>
                      </m:rad>
                    </m:oMath>
                  </m:oMathPara>
                </a14:m>
                <a:endParaRPr lang="it-IT" b="1" dirty="0" smtClean="0"/>
              </a:p>
              <a:p>
                <a:pPr marL="0" indent="0">
                  <a:buNone/>
                </a:pPr>
                <a:endParaRPr lang="it-IT" dirty="0"/>
              </a:p>
              <a:p>
                <a:pPr marL="0" indent="0">
                  <a:buNone/>
                </a:pPr>
                <a:endParaRPr lang="it-IT" dirty="0" smtClean="0"/>
              </a:p>
              <a:p>
                <a:pPr marL="0" indent="0">
                  <a:buNone/>
                </a:pPr>
                <a:endParaRPr lang="it-IT" dirty="0"/>
              </a:p>
              <a:p>
                <a:pPr marL="0" indent="0">
                  <a:buNone/>
                </a:pPr>
                <a:endParaRPr lang="it-IT" dirty="0" smtClean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it-IT" sz="2300" b="1" i="1" smtClean="0">
                        <a:solidFill>
                          <a:schemeClr val="tx1"/>
                        </a:solidFill>
                        <a:latin typeface="Cambria Math"/>
                      </a:rPr>
                      <m:t>(</m:t>
                    </m:r>
                    <m:r>
                      <a:rPr lang="it-IT" sz="2300" b="1" i="1">
                        <a:solidFill>
                          <a:schemeClr val="tx1"/>
                        </a:solidFill>
                        <a:latin typeface="Cambria Math"/>
                      </a:rPr>
                      <m:t>𝟓</m:t>
                    </m:r>
                    <m:r>
                      <a:rPr lang="it-IT" sz="2300" b="1" i="1" smtClean="0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r>
                      <a:rPr lang="it-IT" sz="2300" b="1" i="1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it-IT" sz="2300" b="1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radPr>
                      <m:deg/>
                      <m:e>
                        <m:r>
                          <a:rPr lang="it-IT" sz="23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it-IT" sz="23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𝟏𝟓</m:t>
                        </m:r>
                      </m:e>
                    </m:rad>
                    <m:r>
                      <a:rPr lang="it-IT" sz="2300" b="1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r>
                  <a:rPr lang="it-IT" sz="23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it-IT" sz="230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it-IT" sz="23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𝟓</m:t>
                        </m:r>
                        <m:r>
                          <a:rPr lang="it-IT" sz="23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it-IT" sz="23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  <m:rad>
                          <m:radPr>
                            <m:degHide m:val="on"/>
                            <m:ctrlPr>
                              <a:rPr lang="it-IT" sz="2300" b="1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it-IT" sz="2300" b="1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−</m:t>
                            </m:r>
                            <m:r>
                              <a:rPr lang="it-IT" sz="2300" b="1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𝟏𝟓</m:t>
                            </m:r>
                          </m:e>
                        </m:rad>
                      </m:e>
                    </m:d>
                    <m:r>
                      <a:rPr lang="it-IT" sz="2300" b="1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it-IT" sz="2300" b="1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𝟒𝟎</m:t>
                    </m:r>
                  </m:oMath>
                </a14:m>
                <a:endParaRPr lang="it-IT" sz="23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it-IT" dirty="0"/>
              </a:p>
            </p:txBody>
          </p:sp>
        </mc:Choice>
        <mc:Fallback xmlns="">
          <p:sp>
            <p:nvSpPr>
              <p:cNvPr id="11" name="Segnaposto contenuto 10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 rotWithShape="1">
                <a:blip r:embed="rId3"/>
                <a:stretch>
                  <a:fillRect l="-90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60648"/>
            <a:ext cx="1146175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60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371475"/>
            <a:ext cx="8632825" cy="611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561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it-IT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De </a:t>
            </a:r>
            <a:r>
              <a:rPr lang="it-IT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regula</a:t>
            </a:r>
            <a:r>
              <a:rPr lang="it-IT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it-IT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falsum</a:t>
            </a:r>
            <a:r>
              <a:rPr lang="it-IT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it-IT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ponendi</a:t>
            </a:r>
            <a:r>
              <a:rPr lang="it-IT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/>
            </a:r>
            <a:br>
              <a:rPr lang="it-IT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it-IT" sz="31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Regula</a:t>
            </a:r>
            <a:r>
              <a:rPr lang="it-IT" sz="31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II</a:t>
            </a:r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sz="3600" dirty="0" smtClean="0">
                <a:latin typeface="Book Antiqua" pitchFamily="18" charset="0"/>
              </a:rPr>
              <a:t>La natura della nuova radice è particolare:</a:t>
            </a:r>
          </a:p>
          <a:p>
            <a:pPr marL="0" indent="0">
              <a:buNone/>
            </a:pPr>
            <a:endParaRPr lang="it-IT" sz="3600" i="1" dirty="0" smtClean="0">
              <a:latin typeface="Book Antiqua" pitchFamily="18" charset="0"/>
            </a:endParaRPr>
          </a:p>
          <a:p>
            <a:pPr marL="0" indent="0">
              <a:buNone/>
            </a:pPr>
            <a:r>
              <a:rPr lang="it-IT" sz="3600" i="1" dirty="0" smtClean="0">
                <a:latin typeface="Book Antiqua" pitchFamily="18" charset="0"/>
              </a:rPr>
              <a:t>… </a:t>
            </a:r>
            <a:r>
              <a:rPr lang="it-IT" sz="3600" i="1" dirty="0" err="1" smtClean="0">
                <a:latin typeface="Book Antiqua" pitchFamily="18" charset="0"/>
              </a:rPr>
              <a:t>quae</a:t>
            </a:r>
            <a:r>
              <a:rPr lang="it-IT" sz="3600" i="1" dirty="0" smtClean="0">
                <a:latin typeface="Book Antiqua" pitchFamily="18" charset="0"/>
              </a:rPr>
              <a:t> vere est </a:t>
            </a:r>
            <a:r>
              <a:rPr lang="it-IT" sz="3600" b="1" i="1" dirty="0" err="1" smtClean="0">
                <a:latin typeface="Book Antiqua" pitchFamily="18" charset="0"/>
              </a:rPr>
              <a:t>sophistica</a:t>
            </a:r>
            <a:r>
              <a:rPr lang="it-IT" sz="3600" i="1" dirty="0" smtClean="0">
                <a:latin typeface="Book Antiqua" pitchFamily="18" charset="0"/>
              </a:rPr>
              <a:t>, </a:t>
            </a:r>
            <a:r>
              <a:rPr lang="it-IT" sz="3600" i="1" dirty="0" err="1" smtClean="0">
                <a:latin typeface="Book Antiqua" pitchFamily="18" charset="0"/>
              </a:rPr>
              <a:t>quoniam</a:t>
            </a:r>
            <a:r>
              <a:rPr lang="it-IT" sz="3600" i="1" dirty="0" smtClean="0">
                <a:latin typeface="Book Antiqua" pitchFamily="18" charset="0"/>
              </a:rPr>
              <a:t> per </a:t>
            </a:r>
            <a:r>
              <a:rPr lang="it-IT" sz="3600" i="1" dirty="0" err="1" smtClean="0">
                <a:latin typeface="Book Antiqua" pitchFamily="18" charset="0"/>
              </a:rPr>
              <a:t>eam</a:t>
            </a:r>
            <a:r>
              <a:rPr lang="it-IT" sz="3600" i="1" dirty="0" smtClean="0">
                <a:latin typeface="Book Antiqua" pitchFamily="18" charset="0"/>
              </a:rPr>
              <a:t>, non ut in puro meno </a:t>
            </a:r>
            <a:r>
              <a:rPr lang="it-IT" sz="3600" i="1" dirty="0" err="1" smtClean="0">
                <a:latin typeface="Book Antiqua" pitchFamily="18" charset="0"/>
              </a:rPr>
              <a:t>nec</a:t>
            </a:r>
            <a:r>
              <a:rPr lang="it-IT" sz="3600" i="1" dirty="0" smtClean="0">
                <a:latin typeface="Book Antiqua" pitchFamily="18" charset="0"/>
              </a:rPr>
              <a:t> in </a:t>
            </a:r>
            <a:r>
              <a:rPr lang="it-IT" sz="3600" i="1" dirty="0" err="1" smtClean="0">
                <a:latin typeface="Book Antiqua" pitchFamily="18" charset="0"/>
              </a:rPr>
              <a:t>aliis</a:t>
            </a:r>
            <a:r>
              <a:rPr lang="it-IT" sz="3600" i="1" dirty="0" smtClean="0">
                <a:latin typeface="Book Antiqua" pitchFamily="18" charset="0"/>
              </a:rPr>
              <a:t> </a:t>
            </a:r>
            <a:r>
              <a:rPr lang="it-IT" sz="3600" i="1" dirty="0" err="1" smtClean="0">
                <a:latin typeface="Book Antiqua" pitchFamily="18" charset="0"/>
              </a:rPr>
              <a:t>operationes</a:t>
            </a:r>
            <a:r>
              <a:rPr lang="it-IT" sz="3600" i="1" dirty="0" smtClean="0">
                <a:latin typeface="Book Antiqua" pitchFamily="18" charset="0"/>
              </a:rPr>
              <a:t> </a:t>
            </a:r>
            <a:r>
              <a:rPr lang="it-IT" sz="3600" i="1" dirty="0" err="1" smtClean="0">
                <a:latin typeface="Book Antiqua" pitchFamily="18" charset="0"/>
              </a:rPr>
              <a:t>exercere</a:t>
            </a:r>
            <a:r>
              <a:rPr lang="it-IT" sz="3600" i="1" dirty="0" smtClean="0">
                <a:latin typeface="Book Antiqua" pitchFamily="18" charset="0"/>
              </a:rPr>
              <a:t> licet, </a:t>
            </a:r>
            <a:r>
              <a:rPr lang="it-IT" sz="3600" i="1" dirty="0" err="1" smtClean="0">
                <a:latin typeface="Book Antiqua" pitchFamily="18" charset="0"/>
              </a:rPr>
              <a:t>nec</a:t>
            </a:r>
            <a:r>
              <a:rPr lang="it-IT" sz="3600" i="1" dirty="0" smtClean="0">
                <a:latin typeface="Book Antiqua" pitchFamily="18" charset="0"/>
              </a:rPr>
              <a:t> </a:t>
            </a:r>
            <a:r>
              <a:rPr lang="it-IT" sz="3600" i="1" dirty="0" err="1" smtClean="0">
                <a:latin typeface="Book Antiqua" pitchFamily="18" charset="0"/>
              </a:rPr>
              <a:t>venari</a:t>
            </a:r>
            <a:r>
              <a:rPr lang="it-IT" sz="3600" i="1" dirty="0" smtClean="0">
                <a:latin typeface="Book Antiqua" pitchFamily="18" charset="0"/>
              </a:rPr>
              <a:t> quid </a:t>
            </a:r>
            <a:r>
              <a:rPr lang="it-IT" sz="3600" i="1" dirty="0" err="1" smtClean="0">
                <a:latin typeface="Book Antiqua" pitchFamily="18" charset="0"/>
              </a:rPr>
              <a:t>sit</a:t>
            </a:r>
            <a:r>
              <a:rPr lang="it-IT" sz="3600" i="1" dirty="0" smtClean="0">
                <a:latin typeface="Book Antiqua" pitchFamily="18" charset="0"/>
              </a:rPr>
              <a:t>… </a:t>
            </a:r>
            <a:r>
              <a:rPr lang="it-IT" sz="3600" i="1" dirty="0" err="1" smtClean="0">
                <a:latin typeface="Book Antiqua" pitchFamily="18" charset="0"/>
              </a:rPr>
              <a:t>hucusque</a:t>
            </a:r>
            <a:r>
              <a:rPr lang="it-IT" sz="3600" i="1" dirty="0" smtClean="0">
                <a:latin typeface="Book Antiqua" pitchFamily="18" charset="0"/>
              </a:rPr>
              <a:t> </a:t>
            </a:r>
            <a:r>
              <a:rPr lang="it-IT" sz="3600" i="1" dirty="0" err="1" smtClean="0">
                <a:latin typeface="Book Antiqua" pitchFamily="18" charset="0"/>
              </a:rPr>
              <a:t>progreditur</a:t>
            </a:r>
            <a:r>
              <a:rPr lang="it-IT" sz="3600" i="1" dirty="0" smtClean="0">
                <a:latin typeface="Book Antiqua" pitchFamily="18" charset="0"/>
              </a:rPr>
              <a:t> </a:t>
            </a:r>
            <a:r>
              <a:rPr lang="it-IT" sz="3600" b="1" i="1" dirty="0" err="1" smtClean="0">
                <a:latin typeface="Book Antiqua" pitchFamily="18" charset="0"/>
              </a:rPr>
              <a:t>Arithmetica</a:t>
            </a:r>
            <a:r>
              <a:rPr lang="it-IT" sz="3600" b="1" i="1" dirty="0" smtClean="0">
                <a:latin typeface="Book Antiqua" pitchFamily="18" charset="0"/>
              </a:rPr>
              <a:t> </a:t>
            </a:r>
            <a:r>
              <a:rPr lang="it-IT" sz="3600" b="1" i="1" dirty="0" err="1" smtClean="0">
                <a:latin typeface="Book Antiqua" pitchFamily="18" charset="0"/>
              </a:rPr>
              <a:t>subtilitas</a:t>
            </a:r>
            <a:r>
              <a:rPr lang="it-IT" sz="3600" i="1" dirty="0" smtClean="0">
                <a:latin typeface="Book Antiqua" pitchFamily="18" charset="0"/>
              </a:rPr>
              <a:t>, </a:t>
            </a:r>
            <a:r>
              <a:rPr lang="it-IT" sz="3600" i="1" dirty="0" err="1" smtClean="0">
                <a:latin typeface="Book Antiqua" pitchFamily="18" charset="0"/>
              </a:rPr>
              <a:t>cuius</a:t>
            </a:r>
            <a:r>
              <a:rPr lang="it-IT" sz="3600" i="1" dirty="0" smtClean="0">
                <a:latin typeface="Book Antiqua" pitchFamily="18" charset="0"/>
              </a:rPr>
              <a:t> hoc </a:t>
            </a:r>
            <a:r>
              <a:rPr lang="it-IT" sz="3600" i="1" dirty="0" err="1" smtClean="0">
                <a:latin typeface="Book Antiqua" pitchFamily="18" charset="0"/>
              </a:rPr>
              <a:t>extremum</a:t>
            </a:r>
            <a:r>
              <a:rPr lang="it-IT" sz="3600" i="1" dirty="0" smtClean="0">
                <a:latin typeface="Book Antiqua" pitchFamily="18" charset="0"/>
              </a:rPr>
              <a:t> ut </a:t>
            </a:r>
            <a:r>
              <a:rPr lang="it-IT" sz="3600" i="1" dirty="0" err="1" smtClean="0">
                <a:latin typeface="Book Antiqua" pitchFamily="18" charset="0"/>
              </a:rPr>
              <a:t>dixi</a:t>
            </a:r>
            <a:r>
              <a:rPr lang="it-IT" sz="3600" i="1" dirty="0" smtClean="0">
                <a:latin typeface="Book Antiqua" pitchFamily="18" charset="0"/>
              </a:rPr>
              <a:t>, </a:t>
            </a:r>
            <a:r>
              <a:rPr lang="it-IT" sz="3600" i="1" dirty="0" err="1" smtClean="0">
                <a:latin typeface="Book Antiqua" pitchFamily="18" charset="0"/>
              </a:rPr>
              <a:t>adeo</a:t>
            </a:r>
            <a:r>
              <a:rPr lang="it-IT" sz="3600" i="1" dirty="0" smtClean="0">
                <a:latin typeface="Book Antiqua" pitchFamily="18" charset="0"/>
              </a:rPr>
              <a:t> est </a:t>
            </a:r>
            <a:r>
              <a:rPr lang="it-IT" sz="3600" i="1" dirty="0" err="1" smtClean="0">
                <a:latin typeface="Book Antiqua" pitchFamily="18" charset="0"/>
              </a:rPr>
              <a:t>subtile</a:t>
            </a:r>
            <a:r>
              <a:rPr lang="it-IT" sz="3600" i="1" dirty="0" smtClean="0">
                <a:latin typeface="Book Antiqua" pitchFamily="18" charset="0"/>
              </a:rPr>
              <a:t> ut </a:t>
            </a:r>
            <a:r>
              <a:rPr lang="it-IT" sz="3600" i="1" dirty="0" err="1" smtClean="0">
                <a:latin typeface="Book Antiqua" pitchFamily="18" charset="0"/>
              </a:rPr>
              <a:t>sit</a:t>
            </a:r>
            <a:r>
              <a:rPr lang="it-IT" sz="3600" i="1" dirty="0" smtClean="0">
                <a:latin typeface="Book Antiqua" pitchFamily="18" charset="0"/>
              </a:rPr>
              <a:t> inutile</a:t>
            </a:r>
            <a:r>
              <a:rPr lang="it-IT" sz="3600" i="1" dirty="0" smtClean="0">
                <a:latin typeface="Book Antiqua" pitchFamily="18" charset="0"/>
              </a:rPr>
              <a:t>.</a:t>
            </a:r>
          </a:p>
          <a:p>
            <a:pPr marL="0" indent="0">
              <a:buNone/>
            </a:pPr>
            <a:endParaRPr lang="it-IT" sz="3600" dirty="0" smtClean="0">
              <a:latin typeface="Book Antiqua" pitchFamily="18" charset="0"/>
            </a:endParaRPr>
          </a:p>
          <a:p>
            <a:pPr marL="0" indent="0">
              <a:buNone/>
            </a:pPr>
            <a:r>
              <a:rPr lang="it-IT" sz="3600" dirty="0" smtClean="0">
                <a:latin typeface="Book Antiqua" pitchFamily="18" charset="0"/>
              </a:rPr>
              <a:t>L’idea di </a:t>
            </a:r>
            <a:r>
              <a:rPr lang="it-IT" sz="3600" i="1" dirty="0" err="1" smtClean="0">
                <a:latin typeface="Book Antiqua" pitchFamily="18" charset="0"/>
              </a:rPr>
              <a:t>subtilitas</a:t>
            </a:r>
            <a:r>
              <a:rPr lang="it-IT" sz="3600" i="1" dirty="0" smtClean="0">
                <a:latin typeface="Book Antiqua" pitchFamily="18" charset="0"/>
              </a:rPr>
              <a:t> </a:t>
            </a:r>
            <a:r>
              <a:rPr lang="it-IT" sz="3600" dirty="0" smtClean="0">
                <a:latin typeface="Book Antiqua" pitchFamily="18" charset="0"/>
              </a:rPr>
              <a:t>però non ha valenza negativa nel pensiero </a:t>
            </a:r>
            <a:r>
              <a:rPr lang="it-IT" sz="3600" dirty="0" err="1" smtClean="0">
                <a:latin typeface="Book Antiqua" pitchFamily="18" charset="0"/>
              </a:rPr>
              <a:t>cardaniano</a:t>
            </a:r>
            <a:endParaRPr lang="it-IT" sz="3600" dirty="0">
              <a:latin typeface="Book Antiqua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88640"/>
            <a:ext cx="1146175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0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it-IT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De </a:t>
            </a:r>
            <a:r>
              <a:rPr lang="it-IT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regula</a:t>
            </a:r>
            <a:r>
              <a:rPr lang="it-IT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it-IT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falsum</a:t>
            </a:r>
            <a:r>
              <a:rPr lang="it-IT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it-IT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ponendi</a:t>
            </a:r>
            <a:r>
              <a:rPr lang="it-IT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/>
            </a:r>
            <a:br>
              <a:rPr lang="it-IT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it-IT" sz="31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Regula</a:t>
            </a:r>
            <a:r>
              <a:rPr lang="it-IT" sz="31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it-IT" sz="31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III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it-IT" dirty="0" smtClean="0">
              <a:latin typeface="Book Antiqua" pitchFamily="18" charset="0"/>
            </a:endParaRPr>
          </a:p>
          <a:p>
            <a:pPr marL="0" indent="0">
              <a:buNone/>
            </a:pPr>
            <a:r>
              <a:rPr lang="it-IT" dirty="0" smtClean="0">
                <a:latin typeface="Book Antiqua" pitchFamily="18" charset="0"/>
              </a:rPr>
              <a:t>Un calcolo (sbagliato) ma molto rivelatore…</a:t>
            </a:r>
          </a:p>
          <a:p>
            <a:pPr marL="0" indent="0">
              <a:buNone/>
            </a:pPr>
            <a:endParaRPr lang="it-IT" dirty="0">
              <a:latin typeface="Book Antiqua" pitchFamily="18" charset="0"/>
            </a:endParaRPr>
          </a:p>
          <a:p>
            <a:pPr marL="0" indent="0">
              <a:buNone/>
            </a:pPr>
            <a:r>
              <a:rPr lang="it-IT" i="1" dirty="0" err="1" smtClean="0">
                <a:latin typeface="Book Antiqua" pitchFamily="18" charset="0"/>
              </a:rPr>
              <a:t>Invenias</a:t>
            </a:r>
            <a:r>
              <a:rPr lang="it-IT" i="1" dirty="0" smtClean="0">
                <a:latin typeface="Book Antiqua" pitchFamily="18" charset="0"/>
              </a:rPr>
              <a:t> </a:t>
            </a:r>
            <a:r>
              <a:rPr lang="it-IT" i="1" dirty="0" err="1" smtClean="0">
                <a:latin typeface="Book Antiqua" pitchFamily="18" charset="0"/>
              </a:rPr>
              <a:t>tres</a:t>
            </a:r>
            <a:r>
              <a:rPr lang="it-IT" i="1" dirty="0" smtClean="0">
                <a:latin typeface="Book Antiqua" pitchFamily="18" charset="0"/>
              </a:rPr>
              <a:t> </a:t>
            </a:r>
            <a:r>
              <a:rPr lang="it-IT" i="1" dirty="0" err="1" smtClean="0">
                <a:latin typeface="Book Antiqua" pitchFamily="18" charset="0"/>
              </a:rPr>
              <a:t>numeros</a:t>
            </a:r>
            <a:r>
              <a:rPr lang="it-IT" i="1" dirty="0" smtClean="0">
                <a:latin typeface="Book Antiqua" pitchFamily="18" charset="0"/>
              </a:rPr>
              <a:t> in continua </a:t>
            </a:r>
            <a:r>
              <a:rPr lang="it-IT" i="1" dirty="0" err="1" smtClean="0">
                <a:latin typeface="Book Antiqua" pitchFamily="18" charset="0"/>
              </a:rPr>
              <a:t>proportione</a:t>
            </a:r>
            <a:r>
              <a:rPr lang="it-IT" dirty="0" smtClean="0">
                <a:latin typeface="Book Antiqua" pitchFamily="18" charset="0"/>
              </a:rPr>
              <a:t> [</a:t>
            </a:r>
            <a:r>
              <a:rPr lang="it-IT" i="1" dirty="0" smtClean="0">
                <a:latin typeface="Book Antiqua" pitchFamily="18" charset="0"/>
              </a:rPr>
              <a:t>x : y = y : z</a:t>
            </a:r>
            <a:r>
              <a:rPr lang="it-IT" dirty="0" smtClean="0">
                <a:latin typeface="Book Antiqua" pitchFamily="18" charset="0"/>
              </a:rPr>
              <a:t>] </a:t>
            </a:r>
            <a:r>
              <a:rPr lang="it-IT" i="1" dirty="0" smtClean="0">
                <a:latin typeface="Book Antiqua" pitchFamily="18" charset="0"/>
              </a:rPr>
              <a:t>quorum R. primi </a:t>
            </a:r>
            <a:r>
              <a:rPr lang="it-IT" i="1" dirty="0" err="1" smtClean="0">
                <a:latin typeface="Book Antiqua" pitchFamily="18" charset="0"/>
              </a:rPr>
              <a:t>detracta</a:t>
            </a:r>
            <a:r>
              <a:rPr lang="it-IT" i="1" dirty="0" smtClean="0">
                <a:latin typeface="Book Antiqua" pitchFamily="18" charset="0"/>
              </a:rPr>
              <a:t> a primo </a:t>
            </a:r>
            <a:r>
              <a:rPr lang="it-IT" i="1" dirty="0" err="1" smtClean="0">
                <a:latin typeface="Book Antiqua" pitchFamily="18" charset="0"/>
              </a:rPr>
              <a:t>faciat</a:t>
            </a:r>
            <a:r>
              <a:rPr lang="it-IT" i="1" dirty="0" smtClean="0">
                <a:latin typeface="Book Antiqua" pitchFamily="18" charset="0"/>
              </a:rPr>
              <a:t> </a:t>
            </a:r>
            <a:r>
              <a:rPr lang="it-IT" i="1" dirty="0" err="1" smtClean="0">
                <a:latin typeface="Book Antiqua" pitchFamily="18" charset="0"/>
              </a:rPr>
              <a:t>secundum</a:t>
            </a:r>
            <a:r>
              <a:rPr lang="it-IT" i="1" dirty="0" smtClean="0">
                <a:latin typeface="Book Antiqua" pitchFamily="18" charset="0"/>
              </a:rPr>
              <a:t>, &amp; R. </a:t>
            </a:r>
            <a:r>
              <a:rPr lang="it-IT" i="1" dirty="0" err="1" smtClean="0">
                <a:latin typeface="Book Antiqua" pitchFamily="18" charset="0"/>
              </a:rPr>
              <a:t>secundi</a:t>
            </a:r>
            <a:r>
              <a:rPr lang="it-IT" i="1" dirty="0" smtClean="0">
                <a:latin typeface="Book Antiqua" pitchFamily="18" charset="0"/>
              </a:rPr>
              <a:t> </a:t>
            </a:r>
            <a:r>
              <a:rPr lang="it-IT" i="1" dirty="0" err="1" smtClean="0">
                <a:latin typeface="Book Antiqua" pitchFamily="18" charset="0"/>
              </a:rPr>
              <a:t>detracta</a:t>
            </a:r>
            <a:r>
              <a:rPr lang="it-IT" i="1" dirty="0" smtClean="0">
                <a:latin typeface="Book Antiqua" pitchFamily="18" charset="0"/>
              </a:rPr>
              <a:t> a </a:t>
            </a:r>
            <a:r>
              <a:rPr lang="it-IT" i="1" dirty="0" err="1" smtClean="0">
                <a:latin typeface="Book Antiqua" pitchFamily="18" charset="0"/>
              </a:rPr>
              <a:t>secundo</a:t>
            </a:r>
            <a:r>
              <a:rPr lang="it-IT" i="1" dirty="0" smtClean="0">
                <a:latin typeface="Book Antiqua" pitchFamily="18" charset="0"/>
              </a:rPr>
              <a:t> </a:t>
            </a:r>
            <a:r>
              <a:rPr lang="it-IT" i="1" dirty="0" err="1" smtClean="0">
                <a:latin typeface="Book Antiqua" pitchFamily="18" charset="0"/>
              </a:rPr>
              <a:t>faciat</a:t>
            </a:r>
            <a:r>
              <a:rPr lang="it-IT" i="1" dirty="0" smtClean="0">
                <a:latin typeface="Book Antiqua" pitchFamily="18" charset="0"/>
              </a:rPr>
              <a:t> </a:t>
            </a:r>
            <a:r>
              <a:rPr lang="it-IT" i="1" dirty="0" err="1" smtClean="0">
                <a:latin typeface="Book Antiqua" pitchFamily="18" charset="0"/>
              </a:rPr>
              <a:t>tertius</a:t>
            </a:r>
            <a:r>
              <a:rPr lang="it-IT" i="1" dirty="0" smtClean="0">
                <a:latin typeface="Book Antiqua" pitchFamily="18" charset="0"/>
              </a:rPr>
              <a:t>.</a:t>
            </a:r>
            <a:endParaRPr lang="it-IT" i="1" dirty="0">
              <a:latin typeface="Book Antiqua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88640"/>
            <a:ext cx="1146175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103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it-IT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De </a:t>
            </a:r>
            <a:r>
              <a:rPr lang="it-IT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regula</a:t>
            </a:r>
            <a:r>
              <a:rPr lang="it-IT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it-IT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falsum</a:t>
            </a:r>
            <a:r>
              <a:rPr lang="it-IT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it-IT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ponendi</a:t>
            </a:r>
            <a:r>
              <a:rPr lang="it-IT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/>
            </a:r>
            <a:br>
              <a:rPr lang="it-IT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it-IT" sz="31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Regula</a:t>
            </a:r>
            <a:r>
              <a:rPr lang="it-IT" sz="31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III</a:t>
            </a:r>
            <a:endParaRPr lang="it-IT" dirty="0"/>
          </a:p>
        </p:txBody>
      </p:sp>
      <p:sp>
        <p:nvSpPr>
          <p:cNvPr id="5" name="Segnaposto contenuto 4"/>
          <p:cNvSpPr>
            <a:spLocks noGrp="1"/>
          </p:cNvSpPr>
          <p:nvPr>
            <p:ph sz="half" idx="1"/>
          </p:nvPr>
        </p:nvSpPr>
        <p:spPr>
          <a:ln w="9525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 err="1" smtClean="0">
                <a:latin typeface="Book Antiqua" pitchFamily="18" charset="0"/>
              </a:rPr>
              <a:t>Ponemus</a:t>
            </a:r>
            <a:r>
              <a:rPr lang="it-IT" dirty="0" smtClean="0">
                <a:latin typeface="Book Antiqua" pitchFamily="18" charset="0"/>
              </a:rPr>
              <a:t> </a:t>
            </a:r>
            <a:r>
              <a:rPr lang="it-IT" dirty="0" err="1" smtClean="0">
                <a:latin typeface="Book Antiqua" pitchFamily="18" charset="0"/>
              </a:rPr>
              <a:t>igitur</a:t>
            </a:r>
            <a:r>
              <a:rPr lang="it-IT" dirty="0" smtClean="0">
                <a:latin typeface="Book Antiqua" pitchFamily="18" charset="0"/>
              </a:rPr>
              <a:t> </a:t>
            </a:r>
            <a:r>
              <a:rPr lang="it-IT" dirty="0" err="1" smtClean="0">
                <a:solidFill>
                  <a:srgbClr val="C00000"/>
                </a:solidFill>
                <a:latin typeface="Book Antiqua" pitchFamily="18" charset="0"/>
              </a:rPr>
              <a:t>primum</a:t>
            </a:r>
            <a:r>
              <a:rPr lang="it-IT" dirty="0" smtClean="0">
                <a:solidFill>
                  <a:srgbClr val="C00000"/>
                </a:solidFill>
                <a:latin typeface="Book Antiqua" pitchFamily="18" charset="0"/>
              </a:rPr>
              <a:t> 1. </a:t>
            </a:r>
            <a:r>
              <a:rPr lang="it-IT" dirty="0" err="1" smtClean="0">
                <a:solidFill>
                  <a:srgbClr val="C00000"/>
                </a:solidFill>
                <a:latin typeface="Book Antiqua" pitchFamily="18" charset="0"/>
              </a:rPr>
              <a:t>quadratum</a:t>
            </a:r>
            <a:r>
              <a:rPr lang="it-IT" dirty="0" smtClean="0">
                <a:latin typeface="Book Antiqua" pitchFamily="18" charset="0"/>
              </a:rPr>
              <a:t>, &amp; </a:t>
            </a:r>
            <a:r>
              <a:rPr lang="it-IT" b="1" dirty="0" err="1" smtClean="0">
                <a:solidFill>
                  <a:srgbClr val="7030A0"/>
                </a:solidFill>
                <a:latin typeface="Book Antiqua" pitchFamily="18" charset="0"/>
              </a:rPr>
              <a:t>secun-dus</a:t>
            </a:r>
            <a:r>
              <a:rPr lang="it-IT" b="1" dirty="0" smtClean="0">
                <a:solidFill>
                  <a:srgbClr val="7030A0"/>
                </a:solidFill>
                <a:latin typeface="Book Antiqua" pitchFamily="18" charset="0"/>
              </a:rPr>
              <a:t> </a:t>
            </a:r>
            <a:r>
              <a:rPr lang="it-IT" b="1" dirty="0" err="1" smtClean="0">
                <a:solidFill>
                  <a:srgbClr val="7030A0"/>
                </a:solidFill>
                <a:latin typeface="Book Antiqua" pitchFamily="18" charset="0"/>
              </a:rPr>
              <a:t>erit</a:t>
            </a:r>
            <a:r>
              <a:rPr lang="it-IT" b="1" dirty="0" smtClean="0">
                <a:solidFill>
                  <a:srgbClr val="7030A0"/>
                </a:solidFill>
                <a:latin typeface="Book Antiqua" pitchFamily="18" charset="0"/>
              </a:rPr>
              <a:t> 1 </a:t>
            </a:r>
            <a:r>
              <a:rPr lang="it-IT" b="1" dirty="0" err="1" smtClean="0">
                <a:solidFill>
                  <a:srgbClr val="7030A0"/>
                </a:solidFill>
                <a:latin typeface="Book Antiqua" pitchFamily="18" charset="0"/>
              </a:rPr>
              <a:t>quadratum</a:t>
            </a:r>
            <a:r>
              <a:rPr lang="it-IT" b="1" dirty="0" smtClean="0">
                <a:solidFill>
                  <a:srgbClr val="7030A0"/>
                </a:solidFill>
                <a:latin typeface="Book Antiqua" pitchFamily="18" charset="0"/>
              </a:rPr>
              <a:t> m. 1 </a:t>
            </a:r>
            <a:r>
              <a:rPr lang="it-IT" b="1" dirty="0" err="1" smtClean="0">
                <a:solidFill>
                  <a:srgbClr val="7030A0"/>
                </a:solidFill>
                <a:latin typeface="Book Antiqua" pitchFamily="18" charset="0"/>
              </a:rPr>
              <a:t>positione</a:t>
            </a:r>
            <a:r>
              <a:rPr lang="it-IT" dirty="0" smtClean="0">
                <a:latin typeface="Book Antiqua" pitchFamily="18" charset="0"/>
              </a:rPr>
              <a:t> &amp; </a:t>
            </a:r>
            <a:r>
              <a:rPr lang="it-IT" b="1" dirty="0" err="1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tertius</a:t>
            </a:r>
            <a:r>
              <a:rPr lang="it-IT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it-IT" b="1" dirty="0" err="1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erit</a:t>
            </a:r>
            <a:r>
              <a:rPr lang="it-IT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 1 </a:t>
            </a:r>
            <a:r>
              <a:rPr lang="it-IT" b="1" dirty="0" err="1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quad</a:t>
            </a:r>
            <a:r>
              <a:rPr lang="it-IT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. m. 1 </a:t>
            </a:r>
            <a:r>
              <a:rPr lang="it-IT" b="1" dirty="0" err="1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positione</a:t>
            </a:r>
            <a:r>
              <a:rPr lang="it-IT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 m. R.V. 1 quadrati m. 1 </a:t>
            </a:r>
            <a:r>
              <a:rPr lang="it-IT" b="1" dirty="0" err="1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positione</a:t>
            </a:r>
            <a:r>
              <a:rPr lang="it-IT" dirty="0" smtClean="0">
                <a:latin typeface="Book Antiqua" pitchFamily="18" charset="0"/>
              </a:rPr>
              <a:t>. </a:t>
            </a:r>
            <a:r>
              <a:rPr lang="it-IT" dirty="0" err="1" smtClean="0">
                <a:latin typeface="Book Antiqua" pitchFamily="18" charset="0"/>
              </a:rPr>
              <a:t>Duc</a:t>
            </a:r>
            <a:r>
              <a:rPr lang="it-IT" dirty="0" smtClean="0">
                <a:latin typeface="Book Antiqua" pitchFamily="18" charset="0"/>
              </a:rPr>
              <a:t> </a:t>
            </a:r>
            <a:r>
              <a:rPr lang="it-IT" dirty="0" err="1" smtClean="0">
                <a:latin typeface="Book Antiqua" pitchFamily="18" charset="0"/>
              </a:rPr>
              <a:t>primum</a:t>
            </a:r>
            <a:r>
              <a:rPr lang="it-IT" dirty="0" smtClean="0">
                <a:latin typeface="Book Antiqua" pitchFamily="18" charset="0"/>
              </a:rPr>
              <a:t> in </a:t>
            </a:r>
            <a:r>
              <a:rPr lang="it-IT" dirty="0" err="1" smtClean="0">
                <a:latin typeface="Book Antiqua" pitchFamily="18" charset="0"/>
              </a:rPr>
              <a:t>tertium</a:t>
            </a:r>
            <a:r>
              <a:rPr lang="it-IT" dirty="0" smtClean="0">
                <a:latin typeface="Book Antiqua" pitchFamily="18" charset="0"/>
              </a:rPr>
              <a:t> &amp; </a:t>
            </a:r>
            <a:r>
              <a:rPr lang="it-IT" dirty="0" err="1" smtClean="0">
                <a:latin typeface="Book Antiqua" pitchFamily="18" charset="0"/>
              </a:rPr>
              <a:t>secundum</a:t>
            </a:r>
            <a:r>
              <a:rPr lang="it-IT" dirty="0" smtClean="0">
                <a:latin typeface="Book Antiqua" pitchFamily="18" charset="0"/>
              </a:rPr>
              <a:t> in se, </a:t>
            </a:r>
            <a:r>
              <a:rPr lang="it-IT" dirty="0" err="1" smtClean="0">
                <a:latin typeface="Book Antiqua" pitchFamily="18" charset="0"/>
              </a:rPr>
              <a:t>habebis</a:t>
            </a:r>
            <a:r>
              <a:rPr lang="it-IT" dirty="0" smtClean="0">
                <a:latin typeface="Book Antiqua" pitchFamily="18" charset="0"/>
              </a:rPr>
              <a:t> </a:t>
            </a:r>
            <a:r>
              <a:rPr lang="it-IT" dirty="0" err="1" smtClean="0">
                <a:latin typeface="Book Antiqua" pitchFamily="18" charset="0"/>
              </a:rPr>
              <a:t>quantitates</a:t>
            </a:r>
            <a:r>
              <a:rPr lang="it-IT" dirty="0" smtClean="0">
                <a:latin typeface="Book Antiqua" pitchFamily="18" charset="0"/>
              </a:rPr>
              <a:t> </a:t>
            </a:r>
            <a:r>
              <a:rPr lang="it-IT" dirty="0" err="1" smtClean="0">
                <a:latin typeface="Book Antiqua" pitchFamily="18" charset="0"/>
              </a:rPr>
              <a:t>ipsas</a:t>
            </a:r>
            <a:endParaRPr lang="it-IT" dirty="0">
              <a:latin typeface="Book Antiqua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Segnaposto contenuto 5"/>
              <p:cNvSpPr>
                <a:spLocks noGrp="1"/>
              </p:cNvSpPr>
              <p:nvPr>
                <p:ph sz="half" idx="2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it-IT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𝒙</m:t>
                          </m:r>
                        </m:e>
                        <m:sup>
                          <m:r>
                            <a:rPr lang="it-IT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</m:sSup>
                      <m:r>
                        <a:rPr lang="it-IT" b="1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it-IT" b="1" i="1" dirty="0" smtClean="0">
                  <a:solidFill>
                    <a:srgbClr val="C00000"/>
                  </a:solidFill>
                  <a:latin typeface="Cambria Math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d>
                      <m:dPr>
                        <m:ctrlPr>
                          <a:rPr lang="it-IT" b="1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it-IT" b="1" i="1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it-IT" b="1" i="1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𝒙</m:t>
                            </m:r>
                          </m:e>
                          <m:sup>
                            <m:r>
                              <a:rPr lang="it-IT" b="1" i="1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  <m:r>
                          <a:rPr lang="it-IT" b="1" i="1" dirty="0">
                            <a:solidFill>
                              <a:srgbClr val="7030A0"/>
                            </a:solidFill>
                            <a:latin typeface="Cambria Math"/>
                          </a:rPr>
                          <m:t>− </m:t>
                        </m:r>
                        <m:r>
                          <a:rPr lang="it-IT" b="1" i="1" dirty="0">
                            <a:solidFill>
                              <a:srgbClr val="7030A0"/>
                            </a:solidFill>
                            <a:latin typeface="Cambria Math"/>
                          </a:rPr>
                          <m:t>𝒙</m:t>
                        </m:r>
                      </m:e>
                    </m:d>
                  </m:oMath>
                </a14:m>
                <a:r>
                  <a:rPr lang="it-IT" dirty="0" smtClean="0"/>
                  <a:t> </a:t>
                </a:r>
              </a:p>
              <a:p>
                <a:pPr marL="0" indent="0" algn="ctr">
                  <a:buNone/>
                </a:pPr>
                <a:endParaRPr lang="it-IT" dirty="0"/>
              </a:p>
              <a:p>
                <a:pPr marL="0" indent="0" algn="ctr">
                  <a:buNone/>
                </a:pPr>
                <a:r>
                  <a:rPr lang="it-IT" dirty="0" smtClean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it-IT" b="1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it-IT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it-IT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𝒙</m:t>
                            </m:r>
                          </m:e>
                          <m:sup>
                            <m:r>
                              <a:rPr lang="it-IT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  <m:r>
                          <a:rPr lang="it-IT" b="1" i="1" dirty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/>
                          </a:rPr>
                          <m:t>− </m:t>
                        </m:r>
                        <m:r>
                          <a:rPr lang="it-IT" b="1" i="1" dirty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/>
                          </a:rPr>
                          <m:t>𝒙</m:t>
                        </m:r>
                        <m:r>
                          <a:rPr lang="it-IT" b="1" i="1" dirty="0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/>
                          </a:rPr>
                          <m:t> −</m:t>
                        </m:r>
                        <m:rad>
                          <m:radPr>
                            <m:degHide m:val="on"/>
                            <m:ctrlPr>
                              <a:rPr lang="it-IT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it-IT" b="1" i="1">
                                    <a:solidFill>
                                      <a:schemeClr val="accent3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it-IT" b="1" i="1">
                                    <a:solidFill>
                                      <a:schemeClr val="accent3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  <m:t>𝒙</m:t>
                                </m:r>
                              </m:e>
                              <m:sup>
                                <m:r>
                                  <a:rPr lang="it-IT" b="1" i="1">
                                    <a:solidFill>
                                      <a:schemeClr val="accent3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it-IT" b="1" i="1" dirty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− </m:t>
                            </m:r>
                            <m:r>
                              <a:rPr lang="it-IT" b="1" i="1" dirty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𝒙</m:t>
                            </m:r>
                          </m:e>
                        </m:rad>
                      </m:e>
                    </m:d>
                  </m:oMath>
                </a14:m>
                <a:endParaRPr lang="it-IT" b="1" dirty="0"/>
              </a:p>
              <a:p>
                <a:pPr marL="0" indent="0">
                  <a:buNone/>
                </a:pPr>
                <a:endParaRPr lang="it-IT" dirty="0"/>
              </a:p>
            </p:txBody>
          </p:sp>
        </mc:Choice>
        <mc:Fallback xmlns="">
          <p:sp>
            <p:nvSpPr>
              <p:cNvPr id="6" name="Segnaposto contenuto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88640"/>
            <a:ext cx="1146175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37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it-IT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De </a:t>
            </a:r>
            <a:r>
              <a:rPr lang="it-IT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regula</a:t>
            </a:r>
            <a:r>
              <a:rPr lang="it-IT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it-IT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falsum</a:t>
            </a:r>
            <a:r>
              <a:rPr lang="it-IT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it-IT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ponendi</a:t>
            </a:r>
            <a:r>
              <a:rPr lang="it-IT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/>
            </a:r>
            <a:br>
              <a:rPr lang="it-IT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it-IT" sz="31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Regula</a:t>
            </a:r>
            <a:r>
              <a:rPr lang="it-IT" sz="31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III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sz="half" idx="1"/>
              </p:nvPr>
            </p:nvSpPr>
            <p:spPr>
              <a:ln w="12700">
                <a:solidFill>
                  <a:schemeClr val="tx1"/>
                </a:solidFill>
              </a:ln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it-IT" i="1">
                            <a:latin typeface="Cambria Math"/>
                          </a:rPr>
                        </m:ctrlPr>
                      </m:fPr>
                      <m:num>
                        <m:r>
                          <a:rPr lang="it-IT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it-IT" i="1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it-IT" dirty="0" smtClean="0">
                    <a:latin typeface="Book Antiqua" pitchFamily="18" charset="0"/>
                  </a:rPr>
                  <a:t>,  </a:t>
                </a:r>
                <a:r>
                  <a:rPr lang="it-IT" i="1" dirty="0" smtClean="0">
                    <a:latin typeface="Book Antiqua" pitchFamily="18" charset="0"/>
                  </a:rPr>
                  <a:t>m</a:t>
                </a:r>
                <a:r>
                  <a:rPr lang="it-IT" dirty="0" smtClean="0">
                    <a:latin typeface="Book Antiqua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i="1">
                            <a:latin typeface="Cambria Math"/>
                          </a:rPr>
                        </m:ctrlPr>
                      </m:fPr>
                      <m:num>
                        <m:r>
                          <a:rPr lang="it-IT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it-IT" i="1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it-IT" dirty="0">
                    <a:latin typeface="Book Antiqua" pitchFamily="18" charset="0"/>
                  </a:rPr>
                  <a:t> </a:t>
                </a:r>
                <a:r>
                  <a:rPr lang="it-IT" dirty="0" smtClean="0">
                    <a:latin typeface="Book Antiqua" pitchFamily="18" charset="0"/>
                  </a:rPr>
                  <a:t>,  </a:t>
                </a:r>
                <a:r>
                  <a:rPr lang="it-IT" i="1" dirty="0" smtClean="0">
                    <a:latin typeface="Book Antiqua" pitchFamily="18" charset="0"/>
                  </a:rPr>
                  <a:t>m</a:t>
                </a:r>
                <a:r>
                  <a:rPr lang="it-IT" dirty="0">
                    <a:latin typeface="Book Antiqua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i="1">
                            <a:latin typeface="Cambria Math"/>
                          </a:rPr>
                        </m:ctrlPr>
                      </m:fPr>
                      <m:num>
                        <m:r>
                          <a:rPr lang="it-IT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it-IT" i="1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it-IT" dirty="0">
                    <a:latin typeface="Book Antiqua" pitchFamily="18" charset="0"/>
                  </a:rPr>
                  <a:t> </a:t>
                </a:r>
                <a:r>
                  <a:rPr lang="it-IT" i="1" dirty="0" smtClean="0">
                    <a:latin typeface="Book Antiqua" pitchFamily="18" charset="0"/>
                  </a:rPr>
                  <a:t>m</a:t>
                </a:r>
                <a:r>
                  <a:rPr lang="it-IT" dirty="0" smtClean="0">
                    <a:latin typeface="Book Antiqua" pitchFamily="18" charset="0"/>
                  </a:rPr>
                  <a:t>. R. </a:t>
                </a:r>
                <a:r>
                  <a:rPr lang="it-IT" i="1" dirty="0">
                    <a:latin typeface="Book Antiqua" pitchFamily="18" charset="0"/>
                  </a:rPr>
                  <a:t>m</a:t>
                </a:r>
                <a:r>
                  <a:rPr lang="it-IT" dirty="0">
                    <a:latin typeface="Book Antiqua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i="1">
                            <a:latin typeface="Cambria Math"/>
                          </a:rPr>
                        </m:ctrlPr>
                      </m:fPr>
                      <m:num>
                        <m:r>
                          <a:rPr lang="it-IT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it-IT" i="1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it-IT" dirty="0">
                    <a:latin typeface="Book Antiqua" pitchFamily="18" charset="0"/>
                  </a:rPr>
                  <a:t> </a:t>
                </a:r>
                <a:endParaRPr lang="it-IT" dirty="0" smtClean="0">
                  <a:latin typeface="Book Antiqua" pitchFamily="18" charset="0"/>
                </a:endParaRPr>
              </a:p>
              <a:p>
                <a:pPr marL="0" indent="0">
                  <a:buNone/>
                </a:pPr>
                <a:r>
                  <a:rPr lang="it-IT" dirty="0" smtClean="0">
                    <a:latin typeface="Book Antiqua" pitchFamily="18" charset="0"/>
                  </a:rPr>
                  <a:t>Operando ut </a:t>
                </a:r>
                <a:r>
                  <a:rPr lang="it-IT" dirty="0" err="1" smtClean="0">
                    <a:latin typeface="Book Antiqua" pitchFamily="18" charset="0"/>
                  </a:rPr>
                  <a:t>vides</a:t>
                </a:r>
                <a:r>
                  <a:rPr lang="it-IT" dirty="0" smtClean="0">
                    <a:latin typeface="Book Antiqua" pitchFamily="18" charset="0"/>
                  </a:rPr>
                  <a:t>, &amp; </a:t>
                </a:r>
                <a:r>
                  <a:rPr lang="it-IT" b="1" dirty="0" smtClean="0">
                    <a:solidFill>
                      <a:srgbClr val="C00000"/>
                    </a:solidFill>
                    <a:latin typeface="Book Antiqua" pitchFamily="18" charset="0"/>
                  </a:rPr>
                  <a:t>productum primi in </a:t>
                </a:r>
                <a:r>
                  <a:rPr lang="it-IT" b="1" dirty="0" err="1" smtClean="0">
                    <a:solidFill>
                      <a:srgbClr val="C00000"/>
                    </a:solidFill>
                    <a:latin typeface="Book Antiqua" pitchFamily="18" charset="0"/>
                  </a:rPr>
                  <a:t>tertium</a:t>
                </a:r>
                <a:r>
                  <a:rPr lang="it-IT" b="1" dirty="0" smtClean="0">
                    <a:solidFill>
                      <a:srgbClr val="C00000"/>
                    </a:solidFill>
                    <a:latin typeface="Book Antiqua" pitchFamily="18" charset="0"/>
                  </a:rPr>
                  <a:t>, est </a:t>
                </a:r>
                <a:r>
                  <a:rPr lang="it-IT" b="1" i="1" dirty="0" smtClean="0">
                    <a:solidFill>
                      <a:srgbClr val="C00000"/>
                    </a:solidFill>
                    <a:latin typeface="Book Antiqua" pitchFamily="18" charset="0"/>
                  </a:rPr>
                  <a:t>m.</a:t>
                </a:r>
                <a:r>
                  <a:rPr lang="it-IT" b="1" dirty="0" smtClean="0">
                    <a:solidFill>
                      <a:srgbClr val="C00000"/>
                    </a:solidFill>
                    <a:latin typeface="Book Antiqua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1" i="1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it-IT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it-IT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it-IT" b="1" dirty="0" smtClean="0">
                    <a:solidFill>
                      <a:srgbClr val="C00000"/>
                    </a:solidFill>
                    <a:latin typeface="Book Antiqua" pitchFamily="18" charset="0"/>
                  </a:rPr>
                  <a:t> </a:t>
                </a:r>
                <a:r>
                  <a:rPr lang="it-IT" b="1" i="1" dirty="0" smtClean="0">
                    <a:solidFill>
                      <a:srgbClr val="C00000"/>
                    </a:solidFill>
                    <a:latin typeface="Book Antiqua" pitchFamily="18" charset="0"/>
                  </a:rPr>
                  <a:t>p</a:t>
                </a:r>
                <a:r>
                  <a:rPr lang="it-IT" b="1" dirty="0" smtClean="0">
                    <a:solidFill>
                      <a:srgbClr val="C00000"/>
                    </a:solidFill>
                    <a:latin typeface="Book Antiqua" pitchFamily="18" charset="0"/>
                  </a:rPr>
                  <a:t>. R.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1" i="1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it-IT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it-IT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𝟔</m:t>
                        </m:r>
                        <m:r>
                          <a:rPr lang="it-IT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it-IT" b="1" dirty="0" smtClean="0">
                    <a:solidFill>
                      <a:srgbClr val="C00000"/>
                    </a:solidFill>
                  </a:rPr>
                  <a:t>  </a:t>
                </a:r>
                <a:r>
                  <a:rPr lang="it-IT" b="1" dirty="0" err="1" smtClean="0">
                    <a:solidFill>
                      <a:srgbClr val="C00000"/>
                    </a:solidFill>
                    <a:latin typeface="Book Antiqua" pitchFamily="18" charset="0"/>
                  </a:rPr>
                  <a:t>quod</a:t>
                </a:r>
                <a:r>
                  <a:rPr lang="it-IT" b="1" dirty="0" smtClean="0">
                    <a:solidFill>
                      <a:srgbClr val="C00000"/>
                    </a:solidFill>
                    <a:latin typeface="Book Antiqua" pitchFamily="18" charset="0"/>
                  </a:rPr>
                  <a:t> est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1" i="1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it-IT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it-IT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𝟖</m:t>
                        </m:r>
                      </m:den>
                    </m:f>
                  </m:oMath>
                </a14:m>
                <a:r>
                  <a:rPr lang="it-IT" b="1" dirty="0" smtClean="0">
                    <a:solidFill>
                      <a:srgbClr val="C00000"/>
                    </a:solidFill>
                    <a:latin typeface="Book Antiqua" pitchFamily="18" charset="0"/>
                  </a:rPr>
                  <a:t> </a:t>
                </a:r>
                <a:r>
                  <a:rPr lang="it-IT" b="1" i="1" dirty="0" smtClean="0">
                    <a:solidFill>
                      <a:srgbClr val="C00000"/>
                    </a:solidFill>
                    <a:latin typeface="Book Antiqua" pitchFamily="18" charset="0"/>
                  </a:rPr>
                  <a:t>m.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1" i="1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it-IT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it-IT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it-IT" b="1" dirty="0">
                    <a:solidFill>
                      <a:srgbClr val="C00000"/>
                    </a:solidFill>
                    <a:latin typeface="Book Antiqua" pitchFamily="18" charset="0"/>
                  </a:rPr>
                  <a:t> </a:t>
                </a:r>
                <a:r>
                  <a:rPr lang="it-IT" b="1" dirty="0" smtClean="0">
                    <a:solidFill>
                      <a:srgbClr val="C00000"/>
                    </a:solidFill>
                    <a:latin typeface="Book Antiqua" pitchFamily="18" charset="0"/>
                  </a:rPr>
                  <a:t>&amp; </a:t>
                </a:r>
                <a:r>
                  <a:rPr lang="it-IT" dirty="0" smtClean="0">
                    <a:latin typeface="Book Antiqua" pitchFamily="18" charset="0"/>
                  </a:rPr>
                  <a:t>tantum </a:t>
                </a:r>
                <a:r>
                  <a:rPr lang="it-IT" dirty="0" err="1" smtClean="0">
                    <a:latin typeface="Book Antiqua" pitchFamily="18" charset="0"/>
                  </a:rPr>
                  <a:t>fit</a:t>
                </a:r>
                <a:r>
                  <a:rPr lang="it-IT" dirty="0" smtClean="0">
                    <a:latin typeface="Book Antiqua" pitchFamily="18" charset="0"/>
                  </a:rPr>
                  <a:t> </a:t>
                </a:r>
                <a:r>
                  <a:rPr lang="it-IT" dirty="0" err="1" smtClean="0">
                    <a:latin typeface="Book Antiqua" pitchFamily="18" charset="0"/>
                  </a:rPr>
                  <a:t>ducto</a:t>
                </a:r>
                <a:r>
                  <a:rPr lang="it-IT" dirty="0" smtClean="0">
                    <a:latin typeface="Book Antiqua" pitchFamily="18" charset="0"/>
                  </a:rPr>
                  <a:t> </a:t>
                </a:r>
                <a:r>
                  <a:rPr lang="it-IT" dirty="0" err="1" smtClean="0">
                    <a:latin typeface="Book Antiqua" pitchFamily="18" charset="0"/>
                  </a:rPr>
                  <a:t>secundo</a:t>
                </a:r>
                <a:r>
                  <a:rPr lang="it-IT" dirty="0" smtClean="0">
                    <a:latin typeface="Book Antiqua" pitchFamily="18" charset="0"/>
                  </a:rPr>
                  <a:t> numero in se.</a:t>
                </a:r>
                <a:endParaRPr lang="it-IT" dirty="0">
                  <a:latin typeface="Book Antiqua" pitchFamily="18" charset="0"/>
                </a:endParaRPr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1">
                <a:blip r:embed="rId2"/>
                <a:stretch>
                  <a:fillRect l="-2857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260648"/>
            <a:ext cx="1146175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Segnaposto contenuto 4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644008" y="1735435"/>
                <a:ext cx="4038600" cy="4525963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it-IT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it-IT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it-IT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it-IT" b="1" dirty="0" smtClean="0">
                    <a:solidFill>
                      <a:srgbClr val="C00000"/>
                    </a:solidFill>
                  </a:rPr>
                  <a:t>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it-IT" b="1" i="1" dirty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it-IT" b="1" i="1" dirty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it-IT" b="1" i="1" dirty="0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it-IT" b="1" i="1" dirty="0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it-IT" b="1" i="1" dirty="0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𝟒</m:t>
                            </m:r>
                          </m:den>
                        </m:f>
                        <m:r>
                          <a:rPr lang="it-IT" b="1" i="1" dirty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 −</m:t>
                        </m:r>
                        <m:rad>
                          <m:radPr>
                            <m:degHide m:val="on"/>
                            <m:ctrlPr>
                              <a:rPr lang="it-IT" b="1" i="1" dirty="0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it-IT" b="1" i="1" dirty="0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it-IT" b="1" i="1" dirty="0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it-IT" b="1" i="1" dirty="0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it-IT" b="1" i="1" dirty="0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𝟒</m:t>
                                </m:r>
                              </m:den>
                            </m:f>
                          </m:e>
                        </m:rad>
                      </m:e>
                    </m:d>
                  </m:oMath>
                </a14:m>
                <a:r>
                  <a:rPr lang="it-IT" b="1" dirty="0" smtClean="0">
                    <a:solidFill>
                      <a:srgbClr val="C00000"/>
                    </a:solidFill>
                  </a:rPr>
                  <a:t>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1" i="1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it-IT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it-IT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it-IT" b="1" dirty="0" smtClean="0">
                    <a:solidFill>
                      <a:srgbClr val="C00000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1" i="1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it-IT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it-IT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𝟖</m:t>
                        </m:r>
                      </m:den>
                    </m:f>
                  </m:oMath>
                </a14:m>
                <a:r>
                  <a:rPr lang="it-IT" dirty="0" smtClean="0"/>
                  <a:t> </a:t>
                </a:r>
              </a:p>
              <a:p>
                <a:pPr marL="0" indent="0">
                  <a:buNone/>
                </a:pPr>
                <a:endParaRPr lang="it-IT" dirty="0" smtClean="0"/>
              </a:p>
              <a:p>
                <a:pPr marL="0" indent="0">
                  <a:buNone/>
                </a:pPr>
                <a:r>
                  <a:rPr lang="it-IT" dirty="0">
                    <a:latin typeface="Book Antiqua" pitchFamily="18" charset="0"/>
                  </a:rPr>
                  <a:t>i</a:t>
                </a:r>
                <a:r>
                  <a:rPr lang="it-IT" dirty="0" smtClean="0">
                    <a:latin typeface="Book Antiqua" pitchFamily="18" charset="0"/>
                  </a:rPr>
                  <a:t>l che presuppone</a:t>
                </a:r>
                <a:endParaRPr lang="it-IT" dirty="0">
                  <a:latin typeface="Book Antiqua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it-IT" b="1" i="1" smtClean="0">
                        <a:solidFill>
                          <a:schemeClr val="tx1"/>
                        </a:solidFill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it-IT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it-IT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it-IT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it-IT" b="1" dirty="0">
                    <a:solidFill>
                      <a:schemeClr val="tx1"/>
                    </a:solidFill>
                  </a:rPr>
                  <a:t> </a:t>
                </a:r>
                <a:r>
                  <a:rPr lang="it-IT" b="1" dirty="0" smtClean="0">
                    <a:solidFill>
                      <a:schemeClr val="tx1"/>
                    </a:solidFill>
                  </a:rPr>
                  <a:t> 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it-IT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it-IT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it-IT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it-IT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it-IT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𝟒</m:t>
                            </m:r>
                          </m:den>
                        </m:f>
                        <m:r>
                          <a:rPr lang="it-IT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</m:e>
                    </m:rad>
                    <m:r>
                      <a:rPr lang="it-IT" b="1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it-IT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it-IT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it-IT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it-IT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𝟔𝟒</m:t>
                            </m:r>
                          </m:den>
                        </m:f>
                      </m:e>
                    </m:rad>
                    <m:r>
                      <a:rPr lang="it-IT" b="1" i="0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it-IT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it-IT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it-IT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𝟖</m:t>
                        </m:r>
                      </m:den>
                    </m:f>
                  </m:oMath>
                </a14:m>
                <a:endParaRPr lang="it-IT" dirty="0" smtClean="0"/>
              </a:p>
              <a:p>
                <a:pPr marL="0" indent="0">
                  <a:buNone/>
                </a:pPr>
                <a:endParaRPr lang="it-IT" dirty="0"/>
              </a:p>
            </p:txBody>
          </p:sp>
        </mc:Choice>
        <mc:Fallback xmlns="">
          <p:sp>
            <p:nvSpPr>
              <p:cNvPr id="5" name="Segnaposto contenuto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644008" y="1735435"/>
                <a:ext cx="4038600" cy="4525963"/>
              </a:xfrm>
              <a:blipFill rotWithShape="1">
                <a:blip r:embed="rId4"/>
                <a:stretch>
                  <a:fillRect l="-317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256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olo 4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Autofit/>
              </a:bodyPr>
              <a:lstStyle/>
              <a:p>
                <a:pPr algn="l"/>
                <a:r>
                  <a:rPr lang="it-IT" b="1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Book Antiqua" pitchFamily="18" charset="0"/>
                  </a:rPr>
                  <a:t/>
                </a:r>
                <a:br>
                  <a:rPr lang="it-IT" b="1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Book Antiqua" pitchFamily="18" charset="0"/>
                  </a:rPr>
                </a:br>
                <a:r>
                  <a:rPr lang="it-IT" b="1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Book Antiqua" pitchFamily="18" charset="0"/>
                  </a:rPr>
                  <a:t>Qual è il segno di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it-IT" b="1" i="1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it-IT" b="1" i="1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−</m:t>
                        </m:r>
                        <m:r>
                          <a:rPr lang="it-IT" b="1" i="1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𝟗</m:t>
                        </m:r>
                      </m:e>
                    </m:rad>
                  </m:oMath>
                </a14:m>
                <a:r>
                  <a:rPr lang="it-IT" b="1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Book Antiqua" pitchFamily="18" charset="0"/>
                  </a:rPr>
                  <a:t>?</a:t>
                </a:r>
                <a:r>
                  <a:rPr lang="it-IT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Book Antiqua" pitchFamily="18" charset="0"/>
                  </a:rPr>
                  <a:t/>
                </a:r>
                <a:br>
                  <a:rPr lang="it-IT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Book Antiqua" pitchFamily="18" charset="0"/>
                  </a:rPr>
                </a:br>
                <a:endParaRPr lang="it-IT" dirty="0"/>
              </a:p>
            </p:txBody>
          </p:sp>
        </mc:Choice>
        <mc:Fallback xmlns="">
          <p:sp>
            <p:nvSpPr>
              <p:cNvPr id="5" name="Titolo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l="-3111" b="-1595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Segnaposto contenuto 5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it-IT" dirty="0" smtClean="0">
                    <a:latin typeface="Book Antiqua" pitchFamily="18" charset="0"/>
                  </a:rPr>
                  <a:t>Paradosso del quadrato negativo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i="1" smtClean="0">
                                  <a:latin typeface="Cambria Math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it-IT" i="1" smtClean="0"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it-IT" b="0" i="1" smtClean="0">
                                      <a:latin typeface="Cambria Math"/>
                                    </a:rPr>
                                    <m:t>−9</m:t>
                                  </m:r>
                                </m:e>
                              </m:rad>
                            </m:e>
                          </m:d>
                        </m:e>
                        <m:sup>
                          <m:r>
                            <a:rPr lang="it-IT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it-IT" b="0" i="1" smtClean="0">
                          <a:latin typeface="Cambria Math"/>
                        </a:rPr>
                        <m:t>=−9</m:t>
                      </m:r>
                    </m:oMath>
                  </m:oMathPara>
                </a14:m>
                <a:endParaRPr lang="it-IT" i="1" dirty="0">
                  <a:latin typeface="Book Antiqua" pitchFamily="18" charset="0"/>
                </a:endParaRPr>
              </a:p>
              <a:p>
                <a:pPr marL="0" indent="0">
                  <a:buNone/>
                </a:pPr>
                <a:r>
                  <a:rPr lang="it-IT" i="1" dirty="0" smtClean="0">
                    <a:latin typeface="Book Antiqua" pitchFamily="18" charset="0"/>
                  </a:rPr>
                  <a:t>Ars magna </a:t>
                </a:r>
                <a:r>
                  <a:rPr lang="it-IT" i="1" dirty="0" err="1" smtClean="0">
                    <a:latin typeface="Book Antiqua" pitchFamily="18" charset="0"/>
                  </a:rPr>
                  <a:t>arithmeticae</a:t>
                </a:r>
                <a:r>
                  <a:rPr lang="it-IT" i="1" dirty="0" smtClean="0">
                    <a:latin typeface="Book Antiqua" pitchFamily="18" charset="0"/>
                  </a:rPr>
                  <a:t> </a:t>
                </a:r>
              </a:p>
              <a:p>
                <a:pPr marL="0" indent="0">
                  <a:buNone/>
                </a:pPr>
                <a:r>
                  <a:rPr lang="it-IT" sz="2400" dirty="0" smtClean="0">
                    <a:latin typeface="Book Antiqua" pitchFamily="18" charset="0"/>
                  </a:rPr>
                  <a:t>(1538-1542, ed. 1663) p.373</a:t>
                </a:r>
              </a:p>
              <a:p>
                <a:pPr marL="0" indent="0">
                  <a:buNone/>
                </a:pPr>
                <a:r>
                  <a:rPr lang="it-IT" dirty="0" smtClean="0">
                    <a:latin typeface="Book Antiqua" pitchFamily="18" charset="0"/>
                  </a:rPr>
                  <a:t>Et nota </a:t>
                </a:r>
                <a:r>
                  <a:rPr lang="it-IT" dirty="0" err="1" smtClean="0">
                    <a:latin typeface="Book Antiqua" pitchFamily="18" charset="0"/>
                  </a:rPr>
                  <a:t>quod</a:t>
                </a:r>
                <a:r>
                  <a:rPr lang="it-IT" dirty="0" smtClean="0">
                    <a:latin typeface="Book Antiqua" pitchFamily="18" charset="0"/>
                  </a:rPr>
                  <a:t> R.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it-IT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/>
                          </a:rPr>
                          <m:t>𝑝</m:t>
                        </m:r>
                        <m:r>
                          <a:rPr lang="it-IT" b="0" i="1" smtClean="0">
                            <a:latin typeface="Cambria Math"/>
                          </a:rPr>
                          <m:t>.</m:t>
                        </m:r>
                      </m:e>
                    </m:acc>
                  </m:oMath>
                </a14:m>
                <a:r>
                  <a:rPr lang="it-IT" dirty="0" smtClean="0">
                    <a:latin typeface="Book Antiqua" pitchFamily="18" charset="0"/>
                  </a:rPr>
                  <a:t> 9 est 3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it-IT" i="1">
                            <a:latin typeface="Cambria Math"/>
                          </a:rPr>
                        </m:ctrlPr>
                      </m:accPr>
                      <m:e>
                        <m:r>
                          <a:rPr lang="it-IT" i="1">
                            <a:latin typeface="Cambria Math"/>
                          </a:rPr>
                          <m:t>𝑝</m:t>
                        </m:r>
                        <m:r>
                          <a:rPr lang="it-IT" i="1">
                            <a:latin typeface="Cambria Math"/>
                          </a:rPr>
                          <m:t>.</m:t>
                        </m:r>
                      </m:e>
                    </m:acc>
                  </m:oMath>
                </a14:m>
                <a:r>
                  <a:rPr lang="it-IT" dirty="0" smtClean="0">
                    <a:latin typeface="Book Antiqua" pitchFamily="18" charset="0"/>
                  </a:rPr>
                  <a:t> </a:t>
                </a:r>
                <a:r>
                  <a:rPr lang="it-IT" dirty="0" err="1" smtClean="0">
                    <a:latin typeface="Book Antiqua" pitchFamily="18" charset="0"/>
                  </a:rPr>
                  <a:t>vel</a:t>
                </a:r>
                <a:r>
                  <a:rPr lang="it-IT" dirty="0" smtClean="0">
                    <a:latin typeface="Book Antiqua" pitchFamily="18" charset="0"/>
                  </a:rPr>
                  <a:t> 3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it-IT" i="1">
                            <a:latin typeface="Cambria Math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/>
                          </a:rPr>
                          <m:t>𝑚</m:t>
                        </m:r>
                      </m:e>
                    </m:acc>
                    <m:r>
                      <a:rPr lang="it-IT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it-IT" dirty="0" smtClean="0">
                    <a:latin typeface="Book Antiqua" pitchFamily="18" charset="0"/>
                  </a:rPr>
                  <a:t>nam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it-IT" i="1">
                            <a:latin typeface="Cambria Math"/>
                          </a:rPr>
                        </m:ctrlPr>
                      </m:accPr>
                      <m:e>
                        <m:r>
                          <a:rPr lang="it-IT" i="1">
                            <a:latin typeface="Cambria Math"/>
                          </a:rPr>
                          <m:t>𝑝</m:t>
                        </m:r>
                      </m:e>
                    </m:acc>
                  </m:oMath>
                </a14:m>
                <a:r>
                  <a:rPr lang="it-IT" dirty="0" smtClean="0">
                    <a:latin typeface="Book Antiqua" pitchFamily="18" charset="0"/>
                  </a:rPr>
                  <a:t> in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it-IT" i="1">
                            <a:latin typeface="Cambria Math"/>
                          </a:rPr>
                        </m:ctrlPr>
                      </m:accPr>
                      <m:e>
                        <m:r>
                          <a:rPr lang="it-IT" i="1">
                            <a:latin typeface="Cambria Math"/>
                          </a:rPr>
                          <m:t>𝑝</m:t>
                        </m:r>
                      </m:e>
                    </m:acc>
                    <m:r>
                      <a:rPr lang="it-IT" b="0" i="1" smtClean="0">
                        <a:latin typeface="Cambria Math"/>
                      </a:rPr>
                      <m:t> &amp;</m:t>
                    </m:r>
                    <m:r>
                      <a:rPr lang="it-IT" i="1">
                        <a:latin typeface="Cambria Math"/>
                      </a:rPr>
                      <m:t> </m:t>
                    </m:r>
                    <m:acc>
                      <m:accPr>
                        <m:chr m:val="̃"/>
                        <m:ctrlPr>
                          <a:rPr lang="it-IT" i="1">
                            <a:latin typeface="Cambria Math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/>
                          </a:rPr>
                          <m:t>𝑚</m:t>
                        </m:r>
                      </m:e>
                    </m:acc>
                  </m:oMath>
                </a14:m>
                <a:r>
                  <a:rPr lang="it-IT" dirty="0" smtClean="0">
                    <a:latin typeface="Book Antiqua" pitchFamily="18" charset="0"/>
                  </a:rPr>
                  <a:t> in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it-IT" i="1">
                            <a:latin typeface="Cambria Math"/>
                          </a:rPr>
                        </m:ctrlPr>
                      </m:accPr>
                      <m:e>
                        <m:r>
                          <a:rPr lang="it-IT" i="1">
                            <a:latin typeface="Cambria Math"/>
                          </a:rPr>
                          <m:t>𝑚</m:t>
                        </m:r>
                      </m:e>
                    </m:acc>
                  </m:oMath>
                </a14:m>
                <a:r>
                  <a:rPr lang="it-IT" dirty="0" smtClean="0">
                    <a:latin typeface="Book Antiqua" pitchFamily="18" charset="0"/>
                  </a:rPr>
                  <a:t> faciunt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it-IT" i="1">
                            <a:latin typeface="Cambria Math"/>
                          </a:rPr>
                        </m:ctrlPr>
                      </m:accPr>
                      <m:e>
                        <m:r>
                          <a:rPr lang="it-IT" i="1">
                            <a:latin typeface="Cambria Math"/>
                          </a:rPr>
                          <m:t>𝑝</m:t>
                        </m:r>
                        <m:r>
                          <a:rPr lang="it-IT" i="1">
                            <a:latin typeface="Cambria Math"/>
                          </a:rPr>
                          <m:t>.</m:t>
                        </m:r>
                      </m:e>
                    </m:acc>
                  </m:oMath>
                </a14:m>
                <a:r>
                  <a:rPr lang="it-IT" dirty="0" smtClean="0">
                    <a:latin typeface="Book Antiqua" pitchFamily="18" charset="0"/>
                  </a:rPr>
                  <a:t> </a:t>
                </a:r>
                <a:r>
                  <a:rPr lang="it-IT" dirty="0" err="1" smtClean="0">
                    <a:latin typeface="Book Antiqua" pitchFamily="18" charset="0"/>
                  </a:rPr>
                  <a:t>Igitur</a:t>
                </a:r>
                <a:r>
                  <a:rPr lang="it-IT" dirty="0" smtClean="0">
                    <a:latin typeface="Book Antiqua" pitchFamily="18" charset="0"/>
                  </a:rPr>
                  <a:t> R.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it-IT" i="1">
                            <a:latin typeface="Cambria Math"/>
                          </a:rPr>
                        </m:ctrlPr>
                      </m:accPr>
                      <m:e>
                        <m:r>
                          <a:rPr lang="it-IT" i="1">
                            <a:latin typeface="Cambria Math"/>
                          </a:rPr>
                          <m:t>𝑚</m:t>
                        </m:r>
                      </m:e>
                    </m:acc>
                  </m:oMath>
                </a14:m>
                <a:r>
                  <a:rPr lang="it-IT" dirty="0" smtClean="0">
                    <a:latin typeface="Book Antiqua" pitchFamily="18" charset="0"/>
                  </a:rPr>
                  <a:t> 9 non est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it-IT" i="1">
                            <a:latin typeface="Cambria Math"/>
                          </a:rPr>
                        </m:ctrlPr>
                      </m:accPr>
                      <m:e>
                        <m:r>
                          <a:rPr lang="it-IT" i="1">
                            <a:latin typeface="Cambria Math"/>
                          </a:rPr>
                          <m:t>𝑝</m:t>
                        </m:r>
                      </m:e>
                    </m:acc>
                  </m:oMath>
                </a14:m>
                <a:r>
                  <a:rPr lang="it-IT" dirty="0" smtClean="0">
                    <a:latin typeface="Book Antiqua" pitchFamily="18" charset="0"/>
                  </a:rPr>
                  <a:t> 3 </a:t>
                </a:r>
                <a:r>
                  <a:rPr lang="it-IT" dirty="0" err="1" smtClean="0">
                    <a:latin typeface="Book Antiqua" pitchFamily="18" charset="0"/>
                  </a:rPr>
                  <a:t>nec</a:t>
                </a:r>
                <a:r>
                  <a:rPr lang="it-IT" dirty="0" smtClean="0">
                    <a:latin typeface="Book Antiqua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it-IT" i="1">
                            <a:latin typeface="Cambria Math"/>
                          </a:rPr>
                        </m:ctrlPr>
                      </m:accPr>
                      <m:e>
                        <m:r>
                          <a:rPr lang="it-IT" i="1">
                            <a:latin typeface="Cambria Math"/>
                          </a:rPr>
                          <m:t>𝑚</m:t>
                        </m:r>
                      </m:e>
                    </m:acc>
                  </m:oMath>
                </a14:m>
                <a:r>
                  <a:rPr lang="it-IT" dirty="0" smtClean="0">
                    <a:latin typeface="Book Antiqua" pitchFamily="18" charset="0"/>
                  </a:rPr>
                  <a:t> </a:t>
                </a:r>
                <a:r>
                  <a:rPr lang="it-IT" dirty="0" err="1" smtClean="0">
                    <a:latin typeface="Book Antiqua" pitchFamily="18" charset="0"/>
                  </a:rPr>
                  <a:t>sed</a:t>
                </a:r>
                <a:r>
                  <a:rPr lang="it-IT" dirty="0" smtClean="0">
                    <a:latin typeface="Book Antiqua" pitchFamily="18" charset="0"/>
                  </a:rPr>
                  <a:t> </a:t>
                </a:r>
                <a:r>
                  <a:rPr lang="it-IT" dirty="0" err="1" smtClean="0">
                    <a:latin typeface="Book Antiqua" pitchFamily="18" charset="0"/>
                  </a:rPr>
                  <a:t>quaedam</a:t>
                </a:r>
                <a:r>
                  <a:rPr lang="it-IT" dirty="0" smtClean="0">
                    <a:latin typeface="Book Antiqua" pitchFamily="18" charset="0"/>
                  </a:rPr>
                  <a:t> </a:t>
                </a:r>
                <a:r>
                  <a:rPr lang="it-IT" dirty="0" err="1" smtClean="0">
                    <a:latin typeface="Book Antiqua" pitchFamily="18" charset="0"/>
                  </a:rPr>
                  <a:t>tertia</a:t>
                </a:r>
                <a:r>
                  <a:rPr lang="it-IT" dirty="0" smtClean="0">
                    <a:latin typeface="Book Antiqua" pitchFamily="18" charset="0"/>
                  </a:rPr>
                  <a:t> natura </a:t>
                </a:r>
                <a:r>
                  <a:rPr lang="it-IT" dirty="0" err="1" smtClean="0">
                    <a:latin typeface="Book Antiqua" pitchFamily="18" charset="0"/>
                  </a:rPr>
                  <a:t>abscondita</a:t>
                </a:r>
                <a:r>
                  <a:rPr lang="it-IT" dirty="0" smtClean="0">
                    <a:latin typeface="Book Antiqua" pitchFamily="18" charset="0"/>
                  </a:rPr>
                  <a:t>.</a:t>
                </a:r>
                <a:endParaRPr lang="it-IT" dirty="0">
                  <a:latin typeface="Book Antiqua" pitchFamily="18" charset="0"/>
                </a:endParaRPr>
              </a:p>
            </p:txBody>
          </p:sp>
        </mc:Choice>
        <mc:Fallback xmlns="">
          <p:sp>
            <p:nvSpPr>
              <p:cNvPr id="6" name="Segnaposto contenuto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852" t="-1752" r="-16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16632"/>
            <a:ext cx="1146175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792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Una nuova regola dei segni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it-IT" b="1" i="1" dirty="0" smtClean="0">
                    <a:latin typeface="Book Antiqua" pitchFamily="18" charset="0"/>
                  </a:rPr>
                  <a:t>De </a:t>
                </a:r>
                <a:r>
                  <a:rPr lang="it-IT" b="1" i="1" dirty="0" err="1" smtClean="0">
                    <a:latin typeface="Book Antiqua" pitchFamily="18" charset="0"/>
                  </a:rPr>
                  <a:t>regula</a:t>
                </a:r>
                <a:r>
                  <a:rPr lang="it-IT" b="1" i="1" dirty="0" smtClean="0">
                    <a:latin typeface="Book Antiqua" pitchFamily="18" charset="0"/>
                  </a:rPr>
                  <a:t> </a:t>
                </a:r>
                <a:r>
                  <a:rPr lang="it-IT" b="1" i="1" dirty="0" err="1" smtClean="0">
                    <a:latin typeface="Book Antiqua" pitchFamily="18" charset="0"/>
                  </a:rPr>
                  <a:t>aliza</a:t>
                </a:r>
                <a:r>
                  <a:rPr lang="it-IT" b="1" i="1" dirty="0" smtClean="0">
                    <a:latin typeface="Book Antiqua" pitchFamily="18" charset="0"/>
                  </a:rPr>
                  <a:t> </a:t>
                </a:r>
                <a:r>
                  <a:rPr lang="it-IT" b="1" i="1" dirty="0" err="1" smtClean="0">
                    <a:latin typeface="Book Antiqua" pitchFamily="18" charset="0"/>
                  </a:rPr>
                  <a:t>libellus</a:t>
                </a:r>
                <a:r>
                  <a:rPr lang="it-IT" dirty="0" smtClean="0">
                    <a:latin typeface="Book Antiqua" pitchFamily="18" charset="0"/>
                  </a:rPr>
                  <a:t>, 1570</a:t>
                </a:r>
              </a:p>
              <a:p>
                <a:pPr marL="0" indent="0">
                  <a:buNone/>
                </a:pPr>
                <a:r>
                  <a:rPr lang="it-IT" i="1" dirty="0" smtClean="0">
                    <a:latin typeface="Book Antiqua" pitchFamily="18" charset="0"/>
                  </a:rPr>
                  <a:t>Cap. </a:t>
                </a:r>
                <a:r>
                  <a:rPr lang="it-IT" i="1" dirty="0">
                    <a:latin typeface="Book Antiqua" pitchFamily="18" charset="0"/>
                  </a:rPr>
                  <a:t>XXII De </a:t>
                </a:r>
                <a:r>
                  <a:rPr lang="it-IT" i="1" dirty="0" err="1" smtClean="0">
                    <a:latin typeface="Book Antiqua" pitchFamily="18" charset="0"/>
                  </a:rPr>
                  <a:t>contemplatione</a:t>
                </a:r>
                <a:r>
                  <a:rPr lang="it-IT" i="1" dirty="0" smtClean="0">
                    <a:latin typeface="Book Antiqua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it-IT" i="1">
                            <a:latin typeface="Cambria Math"/>
                          </a:rPr>
                        </m:ctrlPr>
                      </m:accPr>
                      <m:e>
                        <m:r>
                          <a:rPr lang="it-IT" i="1">
                            <a:latin typeface="Cambria Math"/>
                          </a:rPr>
                          <m:t>𝑝</m:t>
                        </m:r>
                      </m:e>
                    </m:acc>
                  </m:oMath>
                </a14:m>
                <a:r>
                  <a:rPr lang="it-IT" i="1" dirty="0" smtClean="0">
                    <a:latin typeface="Book Antiqua" pitchFamily="18" charset="0"/>
                  </a:rPr>
                  <a:t> et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it-IT" i="1">
                            <a:latin typeface="Cambria Math"/>
                          </a:rPr>
                        </m:ctrlPr>
                      </m:accPr>
                      <m:e>
                        <m:r>
                          <a:rPr lang="it-IT" i="1">
                            <a:latin typeface="Cambria Math"/>
                          </a:rPr>
                          <m:t>𝑚</m:t>
                        </m:r>
                      </m:e>
                    </m:acc>
                  </m:oMath>
                </a14:m>
                <a:r>
                  <a:rPr lang="it-IT" i="1" dirty="0">
                    <a:latin typeface="Book Antiqua" pitchFamily="18" charset="0"/>
                  </a:rPr>
                  <a:t> et </a:t>
                </a:r>
                <a:r>
                  <a:rPr lang="it-IT" i="1" dirty="0" err="1">
                    <a:latin typeface="Book Antiqua" pitchFamily="18" charset="0"/>
                  </a:rPr>
                  <a:t>quod</a:t>
                </a:r>
                <a:r>
                  <a:rPr lang="it-IT" i="1" dirty="0">
                    <a:latin typeface="Book Antiqua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it-IT" i="1">
                            <a:latin typeface="Cambria Math"/>
                          </a:rPr>
                        </m:ctrlPr>
                      </m:accPr>
                      <m:e>
                        <m:r>
                          <a:rPr lang="it-IT" i="1">
                            <a:latin typeface="Cambria Math"/>
                          </a:rPr>
                          <m:t>𝑚</m:t>
                        </m:r>
                      </m:e>
                    </m:acc>
                  </m:oMath>
                </a14:m>
                <a:r>
                  <a:rPr lang="it-IT" i="1" dirty="0">
                    <a:latin typeface="Book Antiqua" pitchFamily="18" charset="0"/>
                  </a:rPr>
                  <a:t> in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it-IT" i="1">
                            <a:latin typeface="Cambria Math"/>
                          </a:rPr>
                        </m:ctrlPr>
                      </m:accPr>
                      <m:e>
                        <m:r>
                          <a:rPr lang="it-IT" i="1">
                            <a:latin typeface="Cambria Math"/>
                          </a:rPr>
                          <m:t>𝑚</m:t>
                        </m:r>
                      </m:e>
                    </m:acc>
                  </m:oMath>
                </a14:m>
                <a:r>
                  <a:rPr lang="it-IT" i="1" dirty="0">
                    <a:latin typeface="Book Antiqua" pitchFamily="18" charset="0"/>
                  </a:rPr>
                  <a:t> </a:t>
                </a:r>
                <a:r>
                  <a:rPr lang="it-IT" i="1" dirty="0" err="1">
                    <a:latin typeface="Book Antiqua" pitchFamily="18" charset="0"/>
                  </a:rPr>
                  <a:t>facit</a:t>
                </a:r>
                <a:r>
                  <a:rPr lang="it-IT" i="1" dirty="0">
                    <a:latin typeface="Book Antiqua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it-IT" i="1">
                            <a:latin typeface="Cambria Math"/>
                          </a:rPr>
                        </m:ctrlPr>
                      </m:accPr>
                      <m:e>
                        <m:r>
                          <a:rPr lang="it-IT" i="1">
                            <a:latin typeface="Cambria Math"/>
                          </a:rPr>
                          <m:t>𝑚</m:t>
                        </m:r>
                      </m:e>
                    </m:acc>
                  </m:oMath>
                </a14:m>
                <a:endParaRPr lang="it-IT" i="1" dirty="0" smtClean="0">
                  <a:latin typeface="Book Antiqua" pitchFamily="18" charset="0"/>
                </a:endParaRPr>
              </a:p>
              <a:p>
                <a:pPr marL="0" indent="0">
                  <a:buNone/>
                </a:pPr>
                <a:r>
                  <a:rPr lang="it-IT" dirty="0">
                    <a:latin typeface="Book Antiqua" pitchFamily="18" charset="0"/>
                  </a:rPr>
                  <a:t>Et ideo </a:t>
                </a:r>
                <a:r>
                  <a:rPr lang="it-IT" dirty="0" err="1">
                    <a:latin typeface="Book Antiqua" pitchFamily="18" charset="0"/>
                  </a:rPr>
                  <a:t>patet</a:t>
                </a:r>
                <a:r>
                  <a:rPr lang="it-IT" dirty="0">
                    <a:latin typeface="Book Antiqua" pitchFamily="18" charset="0"/>
                  </a:rPr>
                  <a:t> </a:t>
                </a:r>
                <a:r>
                  <a:rPr lang="it-IT" dirty="0" err="1">
                    <a:latin typeface="Book Antiqua" pitchFamily="18" charset="0"/>
                  </a:rPr>
                  <a:t>communis</a:t>
                </a:r>
                <a:r>
                  <a:rPr lang="it-IT" dirty="0">
                    <a:latin typeface="Book Antiqua" pitchFamily="18" charset="0"/>
                  </a:rPr>
                  <a:t> </a:t>
                </a:r>
                <a:r>
                  <a:rPr lang="it-IT" dirty="0" err="1">
                    <a:latin typeface="Book Antiqua" pitchFamily="18" charset="0"/>
                  </a:rPr>
                  <a:t>error</a:t>
                </a:r>
                <a:r>
                  <a:rPr lang="it-IT" dirty="0">
                    <a:latin typeface="Book Antiqua" pitchFamily="18" charset="0"/>
                  </a:rPr>
                  <a:t> </a:t>
                </a:r>
                <a:r>
                  <a:rPr lang="it-IT" dirty="0" err="1">
                    <a:latin typeface="Book Antiqua" pitchFamily="18" charset="0"/>
                  </a:rPr>
                  <a:t>dicentium</a:t>
                </a:r>
                <a:r>
                  <a:rPr lang="it-IT" dirty="0">
                    <a:latin typeface="Book Antiqua" pitchFamily="18" charset="0"/>
                  </a:rPr>
                  <a:t>, </a:t>
                </a:r>
                <a:r>
                  <a:rPr lang="it-IT" dirty="0" err="1">
                    <a:latin typeface="Book Antiqua" pitchFamily="18" charset="0"/>
                  </a:rPr>
                  <a:t>quod</a:t>
                </a:r>
                <a:r>
                  <a:rPr lang="it-IT" dirty="0">
                    <a:latin typeface="Book Antiqua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it-IT" i="1"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/>
                          </a:rPr>
                          <m:t>m</m:t>
                        </m:r>
                      </m:e>
                    </m:acc>
                  </m:oMath>
                </a14:m>
                <a:r>
                  <a:rPr lang="it-IT" dirty="0">
                    <a:latin typeface="Book Antiqua" pitchFamily="18" charset="0"/>
                  </a:rPr>
                  <a:t> in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it-IT" i="1"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/>
                          </a:rPr>
                          <m:t>m</m:t>
                        </m:r>
                      </m:e>
                    </m:acc>
                  </m:oMath>
                </a14:m>
                <a:r>
                  <a:rPr lang="it-IT" dirty="0">
                    <a:latin typeface="Book Antiqua" pitchFamily="18" charset="0"/>
                  </a:rPr>
                  <a:t> </a:t>
                </a:r>
                <a:r>
                  <a:rPr lang="it-IT" dirty="0" err="1">
                    <a:latin typeface="Book Antiqua" pitchFamily="18" charset="0"/>
                  </a:rPr>
                  <a:t>producit</a:t>
                </a:r>
                <a:r>
                  <a:rPr lang="it-IT" dirty="0">
                    <a:latin typeface="Book Antiqua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it-IT" i="1"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/>
                          </a:rPr>
                          <m:t>p</m:t>
                        </m:r>
                      </m:e>
                    </m:acc>
                  </m:oMath>
                </a14:m>
                <a:r>
                  <a:rPr lang="it-IT" dirty="0">
                    <a:latin typeface="Book Antiqua" pitchFamily="18" charset="0"/>
                  </a:rPr>
                  <a:t> </a:t>
                </a:r>
                <a:r>
                  <a:rPr lang="it-IT" dirty="0" err="1">
                    <a:latin typeface="Book Antiqua" pitchFamily="18" charset="0"/>
                  </a:rPr>
                  <a:t>neque</a:t>
                </a:r>
                <a:r>
                  <a:rPr lang="it-IT" dirty="0">
                    <a:latin typeface="Book Antiqua" pitchFamily="18" charset="0"/>
                  </a:rPr>
                  <a:t> </a:t>
                </a:r>
                <a:r>
                  <a:rPr lang="it-IT" dirty="0" err="1">
                    <a:latin typeface="Book Antiqua" pitchFamily="18" charset="0"/>
                  </a:rPr>
                  <a:t>enim</a:t>
                </a:r>
                <a:r>
                  <a:rPr lang="it-IT" dirty="0">
                    <a:latin typeface="Book Antiqua" pitchFamily="18" charset="0"/>
                  </a:rPr>
                  <a:t> </a:t>
                </a:r>
                <a:r>
                  <a:rPr lang="it-IT" dirty="0" err="1">
                    <a:latin typeface="Book Antiqua" pitchFamily="18" charset="0"/>
                  </a:rPr>
                  <a:t>magis</a:t>
                </a:r>
                <a:r>
                  <a:rPr lang="it-IT" dirty="0">
                    <a:latin typeface="Book Antiqua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it-IT" i="1"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/>
                          </a:rPr>
                          <m:t>m</m:t>
                        </m:r>
                      </m:e>
                    </m:acc>
                  </m:oMath>
                </a14:m>
                <a:r>
                  <a:rPr lang="it-IT" dirty="0">
                    <a:latin typeface="Book Antiqua" pitchFamily="18" charset="0"/>
                  </a:rPr>
                  <a:t> in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it-IT" i="1"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/>
                          </a:rPr>
                          <m:t>m</m:t>
                        </m:r>
                      </m:e>
                    </m:acc>
                  </m:oMath>
                </a14:m>
                <a:r>
                  <a:rPr lang="it-IT" dirty="0">
                    <a:latin typeface="Book Antiqua" pitchFamily="18" charset="0"/>
                  </a:rPr>
                  <a:t> </a:t>
                </a:r>
                <a:r>
                  <a:rPr lang="it-IT" dirty="0" err="1">
                    <a:latin typeface="Book Antiqua" pitchFamily="18" charset="0"/>
                  </a:rPr>
                  <a:t>producit</a:t>
                </a:r>
                <a:r>
                  <a:rPr lang="it-IT" dirty="0">
                    <a:latin typeface="Book Antiqua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it-IT" i="1"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/>
                          </a:rPr>
                          <m:t>p</m:t>
                        </m:r>
                      </m:e>
                    </m:acc>
                  </m:oMath>
                </a14:m>
                <a:r>
                  <a:rPr lang="it-IT" dirty="0">
                    <a:latin typeface="Book Antiqua" pitchFamily="18" charset="0"/>
                  </a:rPr>
                  <a:t> </a:t>
                </a:r>
                <a:r>
                  <a:rPr lang="it-IT" dirty="0" smtClean="0">
                    <a:latin typeface="Book Antiqua" pitchFamily="18" charset="0"/>
                  </a:rPr>
                  <a:t>quam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it-IT" i="1"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/>
                          </a:rPr>
                          <m:t>p</m:t>
                        </m:r>
                      </m:e>
                    </m:acc>
                  </m:oMath>
                </a14:m>
                <a:r>
                  <a:rPr lang="it-IT" dirty="0">
                    <a:latin typeface="Book Antiqua" pitchFamily="18" charset="0"/>
                  </a:rPr>
                  <a:t> in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it-IT" i="1"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/>
                          </a:rPr>
                          <m:t>p</m:t>
                        </m:r>
                      </m:e>
                    </m:acc>
                  </m:oMath>
                </a14:m>
                <a:r>
                  <a:rPr lang="it-IT" dirty="0">
                    <a:latin typeface="Book Antiqua" pitchFamily="18" charset="0"/>
                  </a:rPr>
                  <a:t> </a:t>
                </a:r>
                <a:r>
                  <a:rPr lang="it-IT" dirty="0" err="1">
                    <a:latin typeface="Book Antiqua" pitchFamily="18" charset="0"/>
                  </a:rPr>
                  <a:t>producat</a:t>
                </a:r>
                <a:r>
                  <a:rPr lang="it-IT" dirty="0">
                    <a:latin typeface="Book Antiqua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it-IT" i="1"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/>
                          </a:rPr>
                          <m:t>m</m:t>
                        </m:r>
                      </m:e>
                    </m:acc>
                  </m:oMath>
                </a14:m>
                <a:r>
                  <a:rPr lang="it-IT" dirty="0">
                    <a:latin typeface="Book Antiqua" pitchFamily="18" charset="0"/>
                  </a:rPr>
                  <a:t>. Et </a:t>
                </a:r>
                <a:r>
                  <a:rPr lang="it-IT" dirty="0" err="1">
                    <a:latin typeface="Book Antiqua" pitchFamily="18" charset="0"/>
                  </a:rPr>
                  <a:t>quia</a:t>
                </a:r>
                <a:r>
                  <a:rPr lang="it-IT" dirty="0">
                    <a:latin typeface="Book Antiqua" pitchFamily="18" charset="0"/>
                  </a:rPr>
                  <a:t> nos ubique </a:t>
                </a:r>
                <a:r>
                  <a:rPr lang="it-IT" dirty="0" err="1">
                    <a:latin typeface="Book Antiqua" pitchFamily="18" charset="0"/>
                  </a:rPr>
                  <a:t>diximus</a:t>
                </a:r>
                <a:r>
                  <a:rPr lang="it-IT" dirty="0">
                    <a:latin typeface="Book Antiqua" pitchFamily="18" charset="0"/>
                  </a:rPr>
                  <a:t> </a:t>
                </a:r>
                <a:r>
                  <a:rPr lang="it-IT" dirty="0" err="1">
                    <a:latin typeface="Book Antiqua" pitchFamily="18" charset="0"/>
                  </a:rPr>
                  <a:t>contrarium</a:t>
                </a:r>
                <a:r>
                  <a:rPr lang="it-IT" dirty="0">
                    <a:latin typeface="Book Antiqua" pitchFamily="18" charset="0"/>
                  </a:rPr>
                  <a:t>, ideo </a:t>
                </a:r>
                <a:r>
                  <a:rPr lang="it-IT" dirty="0" err="1">
                    <a:latin typeface="Book Antiqua" pitchFamily="18" charset="0"/>
                  </a:rPr>
                  <a:t>docebo</a:t>
                </a:r>
                <a:r>
                  <a:rPr lang="it-IT" dirty="0">
                    <a:latin typeface="Book Antiqua" pitchFamily="18" charset="0"/>
                  </a:rPr>
                  <a:t> </a:t>
                </a:r>
                <a:r>
                  <a:rPr lang="it-IT" dirty="0" err="1">
                    <a:latin typeface="Book Antiqua" pitchFamily="18" charset="0"/>
                  </a:rPr>
                  <a:t>causam</a:t>
                </a:r>
                <a:r>
                  <a:rPr lang="it-IT" dirty="0">
                    <a:latin typeface="Book Antiqua" pitchFamily="18" charset="0"/>
                  </a:rPr>
                  <a:t> </a:t>
                </a:r>
                <a:r>
                  <a:rPr lang="it-IT" dirty="0" err="1">
                    <a:latin typeface="Book Antiqua" pitchFamily="18" charset="0"/>
                  </a:rPr>
                  <a:t>huius</a:t>
                </a:r>
                <a:r>
                  <a:rPr lang="it-IT" dirty="0">
                    <a:latin typeface="Book Antiqua" pitchFamily="18" charset="0"/>
                  </a:rPr>
                  <a:t>, quare in </a:t>
                </a:r>
                <a:r>
                  <a:rPr lang="it-IT" dirty="0" err="1">
                    <a:latin typeface="Book Antiqua" pitchFamily="18" charset="0"/>
                  </a:rPr>
                  <a:t>operatione</a:t>
                </a:r>
                <a:r>
                  <a:rPr lang="it-IT" dirty="0">
                    <a:latin typeface="Book Antiqua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it-IT" i="1"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/>
                          </a:rPr>
                          <m:t>m</m:t>
                        </m:r>
                      </m:e>
                    </m:acc>
                  </m:oMath>
                </a14:m>
                <a:r>
                  <a:rPr lang="it-IT" dirty="0">
                    <a:latin typeface="Book Antiqua" pitchFamily="18" charset="0"/>
                  </a:rPr>
                  <a:t> in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it-IT" i="1"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/>
                          </a:rPr>
                          <m:t>m</m:t>
                        </m:r>
                      </m:e>
                    </m:acc>
                  </m:oMath>
                </a14:m>
                <a:r>
                  <a:rPr lang="it-IT" dirty="0">
                    <a:latin typeface="Book Antiqua" pitchFamily="18" charset="0"/>
                  </a:rPr>
                  <a:t> </a:t>
                </a:r>
                <a:r>
                  <a:rPr lang="it-IT" dirty="0" err="1">
                    <a:latin typeface="Book Antiqua" pitchFamily="18" charset="0"/>
                  </a:rPr>
                  <a:t>videatur</a:t>
                </a:r>
                <a:r>
                  <a:rPr lang="it-IT" dirty="0">
                    <a:latin typeface="Book Antiqua" pitchFamily="18" charset="0"/>
                  </a:rPr>
                  <a:t> </a:t>
                </a:r>
                <a:r>
                  <a:rPr lang="it-IT" dirty="0" err="1">
                    <a:latin typeface="Book Antiqua" pitchFamily="18" charset="0"/>
                  </a:rPr>
                  <a:t>producere</a:t>
                </a:r>
                <a:r>
                  <a:rPr lang="it-IT" dirty="0">
                    <a:latin typeface="Book Antiqua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it-IT" i="1"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/>
                          </a:rPr>
                          <m:t>p</m:t>
                        </m:r>
                      </m:e>
                    </m:acc>
                  </m:oMath>
                </a14:m>
                <a:r>
                  <a:rPr lang="it-IT" dirty="0">
                    <a:latin typeface="Book Antiqua" pitchFamily="18" charset="0"/>
                  </a:rPr>
                  <a:t> et </a:t>
                </a:r>
                <a:r>
                  <a:rPr lang="it-IT" dirty="0" err="1">
                    <a:latin typeface="Book Antiqua" pitchFamily="18" charset="0"/>
                  </a:rPr>
                  <a:t>quomodo</a:t>
                </a:r>
                <a:r>
                  <a:rPr lang="it-IT" dirty="0">
                    <a:latin typeface="Book Antiqua" pitchFamily="18" charset="0"/>
                  </a:rPr>
                  <a:t> </a:t>
                </a:r>
                <a:r>
                  <a:rPr lang="it-IT" dirty="0" err="1">
                    <a:latin typeface="Book Antiqua" pitchFamily="18" charset="0"/>
                  </a:rPr>
                  <a:t>debeat</a:t>
                </a:r>
                <a:r>
                  <a:rPr lang="it-IT" dirty="0">
                    <a:latin typeface="Book Antiqua" pitchFamily="18" charset="0"/>
                  </a:rPr>
                  <a:t> </a:t>
                </a:r>
                <a:r>
                  <a:rPr lang="it-IT" dirty="0" err="1" smtClean="0">
                    <a:latin typeface="Book Antiqua" pitchFamily="18" charset="0"/>
                  </a:rPr>
                  <a:t>intelligi</a:t>
                </a:r>
                <a:r>
                  <a:rPr lang="it-IT" dirty="0" smtClean="0">
                    <a:latin typeface="Book Antiqua" pitchFamily="18" charset="0"/>
                  </a:rPr>
                  <a:t>.</a:t>
                </a:r>
                <a:endParaRPr lang="it-IT" dirty="0">
                  <a:latin typeface="Book Antiqua" pitchFamily="18" charset="0"/>
                </a:endParaRPr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704" t="-2695" r="-2222" b="-10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48680"/>
            <a:ext cx="1146175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36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Cardano padre dei numeri complessi?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 smtClean="0">
                <a:latin typeface="Book Antiqua" pitchFamily="18" charset="0"/>
              </a:rPr>
              <a:t>Cardano </a:t>
            </a:r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non riesce a superare il problema del segno</a:t>
            </a:r>
            <a:r>
              <a:rPr lang="it-IT" dirty="0" smtClean="0">
                <a:latin typeface="Book Antiqua" pitchFamily="18" charset="0"/>
              </a:rPr>
              <a:t> delle radici di numeri negativi e non può dunque operare con esse.</a:t>
            </a:r>
          </a:p>
          <a:p>
            <a:pPr marL="0" indent="0">
              <a:buNone/>
            </a:pPr>
            <a:r>
              <a:rPr lang="it-IT" dirty="0" smtClean="0">
                <a:latin typeface="Book Antiqua" pitchFamily="18" charset="0"/>
              </a:rPr>
              <a:t>In alternativa, cerca una formula risolutiva che possa fare a meno delle radici di numeri negativi. La sua strategia è quella di cercare di generalizzare casi particolari in cui è semplice abbassare il grado dell’equazione.</a:t>
            </a:r>
            <a:endParaRPr lang="it-IT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4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it-IT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Ars Magna</a:t>
            </a:r>
            <a:br>
              <a:rPr lang="it-IT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it-IT" sz="3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Cap. </a:t>
            </a:r>
            <a:r>
              <a:rPr lang="it-IT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XXV </a:t>
            </a:r>
            <a:r>
              <a:rPr lang="it-IT" sz="3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De </a:t>
            </a:r>
            <a:r>
              <a:rPr lang="it-IT" sz="31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capitulis</a:t>
            </a:r>
            <a:r>
              <a:rPr lang="it-IT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it-IT" sz="31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imperfectis</a:t>
            </a:r>
            <a:r>
              <a:rPr lang="it-IT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&amp; </a:t>
            </a:r>
            <a:r>
              <a:rPr lang="it-IT" sz="31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specialis</a:t>
            </a:r>
            <a:endParaRPr lang="it-IT" sz="3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Segnaposto contenuto 3"/>
              <p:cNvSpPr>
                <a:spLocks noGrp="1"/>
              </p:cNvSpPr>
              <p:nvPr>
                <p:ph sz="half" idx="1"/>
              </p:nvPr>
            </p:nvSpPr>
            <p:spPr>
              <a:ln w="12700">
                <a:solidFill>
                  <a:schemeClr val="tx1"/>
                </a:solidFill>
              </a:ln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:r>
                  <a:rPr lang="it-IT" dirty="0" smtClean="0">
                    <a:latin typeface="Book Antiqua" pitchFamily="18" charset="0"/>
                  </a:rPr>
                  <a:t>Cubus </a:t>
                </a:r>
                <a:r>
                  <a:rPr lang="it-IT" dirty="0" err="1" smtClean="0">
                    <a:latin typeface="Book Antiqua" pitchFamily="18" charset="0"/>
                  </a:rPr>
                  <a:t>aequatur</a:t>
                </a:r>
                <a:r>
                  <a:rPr lang="it-IT" dirty="0" smtClean="0">
                    <a:latin typeface="Book Antiqua" pitchFamily="18" charset="0"/>
                  </a:rPr>
                  <a:t> 16 rebus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it-IT" i="1">
                            <a:latin typeface="Cambria Math"/>
                          </a:rPr>
                        </m:ctrlPr>
                      </m:accPr>
                      <m:e>
                        <m:r>
                          <a:rPr lang="it-IT" i="1">
                            <a:latin typeface="Cambria Math"/>
                          </a:rPr>
                          <m:t>𝑝</m:t>
                        </m:r>
                      </m:e>
                    </m:acc>
                  </m:oMath>
                </a14:m>
                <a:r>
                  <a:rPr lang="it-IT" dirty="0" smtClean="0">
                    <a:latin typeface="Book Antiqua" pitchFamily="18" charset="0"/>
                  </a:rPr>
                  <a:t> 21; </a:t>
                </a:r>
                <a:r>
                  <a:rPr lang="it-IT" dirty="0" err="1" smtClean="0">
                    <a:latin typeface="Book Antiqua" pitchFamily="18" charset="0"/>
                  </a:rPr>
                  <a:t>tunc</a:t>
                </a:r>
                <a:r>
                  <a:rPr lang="it-IT" dirty="0" smtClean="0">
                    <a:latin typeface="Book Antiqua" pitchFamily="18" charset="0"/>
                  </a:rPr>
                  <a:t> </a:t>
                </a:r>
                <a:r>
                  <a:rPr lang="it-IT" dirty="0" err="1" smtClean="0">
                    <a:latin typeface="Book Antiqua" pitchFamily="18" charset="0"/>
                  </a:rPr>
                  <a:t>quia</a:t>
                </a:r>
                <a:r>
                  <a:rPr lang="it-IT" dirty="0" smtClean="0">
                    <a:latin typeface="Book Antiqua" pitchFamily="18" charset="0"/>
                  </a:rPr>
                  <a:t> addito 27 numero cubo ad 21 </a:t>
                </a:r>
                <a:r>
                  <a:rPr lang="it-IT" dirty="0" err="1" smtClean="0">
                    <a:latin typeface="Book Antiqua" pitchFamily="18" charset="0"/>
                  </a:rPr>
                  <a:t>fit</a:t>
                </a:r>
                <a:r>
                  <a:rPr lang="it-IT" dirty="0" smtClean="0">
                    <a:latin typeface="Book Antiqua" pitchFamily="18" charset="0"/>
                  </a:rPr>
                  <a:t> 48 qui </a:t>
                </a:r>
                <a:r>
                  <a:rPr lang="it-IT" dirty="0" err="1" smtClean="0">
                    <a:latin typeface="Book Antiqua" pitchFamily="18" charset="0"/>
                  </a:rPr>
                  <a:t>producitur</a:t>
                </a:r>
                <a:r>
                  <a:rPr lang="it-IT" dirty="0" smtClean="0">
                    <a:latin typeface="Book Antiqua" pitchFamily="18" charset="0"/>
                  </a:rPr>
                  <a:t> ex 3 R cubica 27 in 16 </a:t>
                </a:r>
                <a:r>
                  <a:rPr lang="it-IT" dirty="0" err="1" smtClean="0">
                    <a:latin typeface="Book Antiqua" pitchFamily="18" charset="0"/>
                  </a:rPr>
                  <a:t>numerum</a:t>
                </a:r>
                <a:r>
                  <a:rPr lang="it-IT" dirty="0" smtClean="0">
                    <a:latin typeface="Book Antiqua" pitchFamily="18" charset="0"/>
                  </a:rPr>
                  <a:t> rerum, ideo dico </a:t>
                </a:r>
                <a:r>
                  <a:rPr lang="it-IT" dirty="0" err="1" smtClean="0">
                    <a:latin typeface="Book Antiqua" pitchFamily="18" charset="0"/>
                  </a:rPr>
                  <a:t>quod</a:t>
                </a:r>
                <a:r>
                  <a:rPr lang="it-IT" dirty="0" smtClean="0">
                    <a:latin typeface="Book Antiqua" pitchFamily="18" charset="0"/>
                  </a:rPr>
                  <a:t> res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it-IT" i="1">
                            <a:latin typeface="Cambria Math"/>
                          </a:rPr>
                        </m:ctrlPr>
                      </m:accPr>
                      <m:e>
                        <m:r>
                          <a:rPr lang="it-IT" i="1">
                            <a:latin typeface="Cambria Math"/>
                          </a:rPr>
                          <m:t>𝑝</m:t>
                        </m:r>
                      </m:e>
                    </m:acc>
                  </m:oMath>
                </a14:m>
                <a:r>
                  <a:rPr lang="it-IT" dirty="0" smtClean="0">
                    <a:latin typeface="Book Antiqua" pitchFamily="18" charset="0"/>
                  </a:rPr>
                  <a:t> 3 </a:t>
                </a:r>
                <a:r>
                  <a:rPr lang="it-IT" dirty="0" err="1" smtClean="0">
                    <a:latin typeface="Book Antiqua" pitchFamily="18" charset="0"/>
                  </a:rPr>
                  <a:t>erit</a:t>
                </a:r>
                <a:r>
                  <a:rPr lang="it-IT" dirty="0" smtClean="0">
                    <a:latin typeface="Book Antiqua" pitchFamily="18" charset="0"/>
                  </a:rPr>
                  <a:t> </a:t>
                </a:r>
                <a:r>
                  <a:rPr lang="it-IT" dirty="0" err="1" smtClean="0">
                    <a:latin typeface="Book Antiqua" pitchFamily="18" charset="0"/>
                  </a:rPr>
                  <a:t>communis</a:t>
                </a:r>
                <a:r>
                  <a:rPr lang="it-IT" dirty="0" smtClean="0">
                    <a:latin typeface="Book Antiqua" pitchFamily="18" charset="0"/>
                  </a:rPr>
                  <a:t> </a:t>
                </a:r>
                <a:r>
                  <a:rPr lang="it-IT" dirty="0" err="1" smtClean="0">
                    <a:latin typeface="Book Antiqua" pitchFamily="18" charset="0"/>
                  </a:rPr>
                  <a:t>divisor</a:t>
                </a:r>
                <a:r>
                  <a:rPr lang="it-IT" dirty="0" smtClean="0">
                    <a:latin typeface="Book Antiqua" pitchFamily="18" charset="0"/>
                  </a:rPr>
                  <a:t>, … inde </a:t>
                </a:r>
                <a:r>
                  <a:rPr lang="it-IT" dirty="0" err="1" smtClean="0">
                    <a:latin typeface="Book Antiqua" pitchFamily="18" charset="0"/>
                  </a:rPr>
                  <a:t>facta</a:t>
                </a:r>
                <a:r>
                  <a:rPr lang="it-IT" dirty="0" smtClean="0">
                    <a:latin typeface="Book Antiqua" pitchFamily="18" charset="0"/>
                  </a:rPr>
                  <a:t> divisione </a:t>
                </a:r>
                <a:r>
                  <a:rPr lang="it-IT" dirty="0" err="1" smtClean="0">
                    <a:latin typeface="Book Antiqua" pitchFamily="18" charset="0"/>
                  </a:rPr>
                  <a:t>habebis</a:t>
                </a:r>
                <a:r>
                  <a:rPr lang="it-IT" dirty="0" smtClean="0">
                    <a:latin typeface="Book Antiqua" pitchFamily="18" charset="0"/>
                  </a:rPr>
                  <a:t> </a:t>
                </a:r>
                <a:r>
                  <a:rPr lang="it-IT" dirty="0" err="1" smtClean="0">
                    <a:latin typeface="Book Antiqua" pitchFamily="18" charset="0"/>
                  </a:rPr>
                  <a:t>quadratum</a:t>
                </a:r>
                <a:r>
                  <a:rPr lang="it-IT" dirty="0" smtClean="0">
                    <a:latin typeface="Book Antiqua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it-IT" i="1">
                            <a:latin typeface="Cambria Math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/>
                          </a:rPr>
                          <m:t>𝑚</m:t>
                        </m:r>
                      </m:e>
                    </m:acc>
                  </m:oMath>
                </a14:m>
                <a:r>
                  <a:rPr lang="it-IT" dirty="0" smtClean="0">
                    <a:latin typeface="Book Antiqua" pitchFamily="18" charset="0"/>
                  </a:rPr>
                  <a:t> 3 rebus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it-IT" i="1">
                            <a:latin typeface="Cambria Math"/>
                          </a:rPr>
                        </m:ctrlPr>
                      </m:accPr>
                      <m:e>
                        <m:r>
                          <a:rPr lang="it-IT" i="1">
                            <a:latin typeface="Cambria Math"/>
                          </a:rPr>
                          <m:t>𝑝</m:t>
                        </m:r>
                      </m:e>
                    </m:acc>
                  </m:oMath>
                </a14:m>
                <a:r>
                  <a:rPr lang="it-IT" dirty="0" smtClean="0">
                    <a:latin typeface="Book Antiqua" pitchFamily="18" charset="0"/>
                  </a:rPr>
                  <a:t> 9 </a:t>
                </a:r>
                <a:r>
                  <a:rPr lang="it-IT" dirty="0" err="1" smtClean="0">
                    <a:latin typeface="Book Antiqua" pitchFamily="18" charset="0"/>
                  </a:rPr>
                  <a:t>aequalia</a:t>
                </a:r>
                <a:r>
                  <a:rPr lang="it-IT" dirty="0" smtClean="0">
                    <a:latin typeface="Book Antiqua" pitchFamily="18" charset="0"/>
                  </a:rPr>
                  <a:t> 16…</a:t>
                </a:r>
                <a:endParaRPr lang="it-IT" dirty="0">
                  <a:latin typeface="Book Antiqua" pitchFamily="18" charset="0"/>
                </a:endParaRPr>
              </a:p>
            </p:txBody>
          </p:sp>
        </mc:Choice>
        <mc:Fallback xmlns="">
          <p:sp>
            <p:nvSpPr>
              <p:cNvPr id="4" name="Segnaposto contenuto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1">
                <a:blip r:embed="rId2"/>
                <a:stretch>
                  <a:fillRect l="-2406" t="-1075" r="-3910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Segnaposto contenuto 4"/>
              <p:cNvSpPr>
                <a:spLocks noGrp="1"/>
              </p:cNvSpPr>
              <p:nvPr>
                <p:ph sz="half" idx="2"/>
              </p:nvPr>
            </p:nvSpPr>
            <p:spPr/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it-IT" i="1"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it-IT" i="1">
                          <a:latin typeface="Cambria Math"/>
                        </a:rPr>
                        <m:t>=16</m:t>
                      </m:r>
                      <m:r>
                        <a:rPr lang="it-IT" i="1">
                          <a:latin typeface="Cambria Math"/>
                        </a:rPr>
                        <m:t>𝑥</m:t>
                      </m:r>
                      <m:r>
                        <a:rPr lang="it-IT" i="1">
                          <a:latin typeface="Cambria Math"/>
                        </a:rPr>
                        <m:t>+21</m:t>
                      </m:r>
                    </m:oMath>
                  </m:oMathPara>
                </a14:m>
                <a:endParaRPr lang="it-IT" dirty="0"/>
              </a:p>
              <a:p>
                <a:pPr marL="0" indent="0">
                  <a:buNone/>
                </a:pPr>
                <a:endParaRPr lang="it-IT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it-IT" i="1"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it-IT" i="1">
                          <a:latin typeface="Cambria Math"/>
                        </a:rPr>
                        <m:t>+27 =16</m:t>
                      </m:r>
                      <m:r>
                        <a:rPr lang="it-IT" i="1">
                          <a:latin typeface="Cambria Math"/>
                        </a:rPr>
                        <m:t>𝑥</m:t>
                      </m:r>
                      <m:r>
                        <a:rPr lang="it-IT" i="1">
                          <a:latin typeface="Cambria Math"/>
                        </a:rPr>
                        <m:t>+48</m:t>
                      </m:r>
                    </m:oMath>
                  </m:oMathPara>
                </a14:m>
                <a:endParaRPr lang="it-IT" dirty="0"/>
              </a:p>
              <a:p>
                <a:pPr marL="0" indent="0">
                  <a:buNone/>
                </a:pPr>
                <a:endParaRPr lang="it-IT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it-IT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/>
                            </a:rPr>
                            <m:t>𝑥</m:t>
                          </m:r>
                          <m:r>
                            <a:rPr lang="it-IT" i="1">
                              <a:latin typeface="Cambria Math"/>
                            </a:rPr>
                            <m:t>+3</m:t>
                          </m:r>
                        </m:e>
                      </m:d>
                      <m:d>
                        <m:dPr>
                          <m:ctrlPr>
                            <a:rPr lang="it-IT" i="1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it-IT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i="1">
                              <a:latin typeface="Cambria Math"/>
                            </a:rPr>
                            <m:t>−3</m:t>
                          </m:r>
                          <m:r>
                            <a:rPr lang="it-IT" i="1">
                              <a:latin typeface="Cambria Math"/>
                            </a:rPr>
                            <m:t>𝑥</m:t>
                          </m:r>
                          <m:r>
                            <a:rPr lang="it-IT" i="1">
                              <a:latin typeface="Cambria Math"/>
                            </a:rPr>
                            <m:t>+9</m:t>
                          </m:r>
                        </m:e>
                      </m:d>
                      <m:r>
                        <a:rPr lang="it-IT" i="1">
                          <a:latin typeface="Cambria Math"/>
                        </a:rPr>
                        <m:t>=16 </m:t>
                      </m:r>
                      <m:d>
                        <m:dPr>
                          <m:ctrlPr>
                            <a:rPr lang="it-IT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/>
                            </a:rPr>
                            <m:t>𝑥</m:t>
                          </m:r>
                          <m:r>
                            <a:rPr lang="it-IT" i="1">
                              <a:latin typeface="Cambria Math"/>
                            </a:rPr>
                            <m:t>+3</m:t>
                          </m:r>
                        </m:e>
                      </m:d>
                    </m:oMath>
                  </m:oMathPara>
                </a14:m>
                <a:endParaRPr lang="it-IT" dirty="0"/>
              </a:p>
              <a:p>
                <a:pPr marL="0" indent="0">
                  <a:buNone/>
                </a:pPr>
                <a:endParaRPr lang="it-IT" dirty="0"/>
              </a:p>
              <a:p>
                <a:pPr marL="0" indent="0">
                  <a:buNone/>
                </a:pPr>
                <a:endParaRPr lang="it-IT" i="1" dirty="0" smtClean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it-IT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it-IT" i="1">
                          <a:latin typeface="Cambria Math"/>
                        </a:rPr>
                        <m:t>=3</m:t>
                      </m:r>
                      <m:r>
                        <a:rPr lang="it-IT" i="1">
                          <a:latin typeface="Cambria Math"/>
                        </a:rPr>
                        <m:t>𝑥</m:t>
                      </m:r>
                      <m:r>
                        <a:rPr lang="it-IT" i="1">
                          <a:latin typeface="Cambria Math"/>
                        </a:rPr>
                        <m:t>+7 </m:t>
                      </m:r>
                    </m:oMath>
                  </m:oMathPara>
                </a14:m>
                <a:endParaRPr lang="it-IT" dirty="0"/>
              </a:p>
              <a:p>
                <a:pPr marL="0" indent="0">
                  <a:buNone/>
                </a:pPr>
                <a:endParaRPr lang="it-IT" dirty="0"/>
              </a:p>
            </p:txBody>
          </p:sp>
        </mc:Choice>
        <mc:Fallback xmlns="">
          <p:sp>
            <p:nvSpPr>
              <p:cNvPr id="5" name="Segnaposto contenuto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260648"/>
            <a:ext cx="682625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273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Perché avvicinare uno studente all’algebra rinascimentale?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it-IT" dirty="0" smtClean="0">
                <a:latin typeface="Book Antiqua" pitchFamily="18" charset="0"/>
              </a:rPr>
              <a:t>Un approccio storico a taluni argomenti, magari favorito da progetti interdisciplinari, favorisce negli studenti</a:t>
            </a:r>
          </a:p>
          <a:p>
            <a:r>
              <a:rPr lang="it-IT" dirty="0">
                <a:latin typeface="Book Antiqua" pitchFamily="18" charset="0"/>
              </a:rPr>
              <a:t>l</a:t>
            </a:r>
            <a:r>
              <a:rPr lang="it-IT" dirty="0" smtClean="0">
                <a:latin typeface="Book Antiqua" pitchFamily="18" charset="0"/>
              </a:rPr>
              <a:t>a consapevolezza dell’unitarietà della cultura e un atteggiamento critico verso la dicotomia artificiale </a:t>
            </a:r>
          </a:p>
          <a:p>
            <a:pPr marL="0" indent="0">
              <a:buNone/>
            </a:pPr>
            <a:r>
              <a:rPr lang="it-IT" b="1" dirty="0">
                <a:latin typeface="Book Antiqua" pitchFamily="18" charset="0"/>
              </a:rPr>
              <a:t> </a:t>
            </a:r>
            <a:r>
              <a:rPr lang="it-IT" b="1" dirty="0" smtClean="0">
                <a:latin typeface="Book Antiqua" pitchFamily="18" charset="0"/>
              </a:rPr>
              <a:t>    cultura scientifica </a:t>
            </a:r>
            <a:r>
              <a:rPr lang="it-IT" b="1" i="1" dirty="0" smtClean="0">
                <a:latin typeface="Book Antiqua" pitchFamily="18" charset="0"/>
              </a:rPr>
              <a:t>vs</a:t>
            </a:r>
            <a:r>
              <a:rPr lang="it-IT" b="1" dirty="0" smtClean="0">
                <a:latin typeface="Book Antiqua" pitchFamily="18" charset="0"/>
              </a:rPr>
              <a:t> cultura umanistica</a:t>
            </a:r>
          </a:p>
          <a:p>
            <a:r>
              <a:rPr lang="it-IT" dirty="0">
                <a:latin typeface="Book Antiqua" pitchFamily="18" charset="0"/>
              </a:rPr>
              <a:t>l</a:t>
            </a:r>
            <a:r>
              <a:rPr lang="it-IT" dirty="0" smtClean="0">
                <a:latin typeface="Book Antiqua" pitchFamily="18" charset="0"/>
              </a:rPr>
              <a:t>a percezione del fatto che la matematica ha una profondità storica e uno spessore culturale e non è un insieme di tecniche applicate talvolta a simboli vuoti di significato</a:t>
            </a:r>
          </a:p>
          <a:p>
            <a:pPr marL="0" indent="0">
              <a:buNone/>
            </a:pPr>
            <a:endParaRPr lang="it-IT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76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 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39341"/>
            <a:ext cx="4038600" cy="4525963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it-IT" sz="3200" b="1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R.Bombelli</a:t>
            </a:r>
            <a:endParaRPr lang="it-IT" sz="3200" b="1" dirty="0" smtClean="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  <a:p>
            <a:pPr>
              <a:buFontTx/>
              <a:buNone/>
            </a:pPr>
            <a:r>
              <a:rPr lang="it-IT" sz="4000" b="1" i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L’Algebra</a:t>
            </a:r>
            <a:endParaRPr lang="it-IT" sz="4000" b="1" i="1" dirty="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  <a:p>
            <a:pPr>
              <a:buFontTx/>
              <a:buNone/>
            </a:pPr>
            <a:endParaRPr lang="it-IT" sz="4000" b="1" i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  <a:p>
            <a:pPr>
              <a:buFontTx/>
              <a:buNone/>
            </a:pPr>
            <a:r>
              <a:rPr lang="it-IT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1572 </a:t>
            </a:r>
            <a:r>
              <a:rPr lang="it-IT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primi 3 libri</a:t>
            </a:r>
          </a:p>
          <a:p>
            <a:pPr>
              <a:buFontTx/>
              <a:buNone/>
            </a:pPr>
            <a:endParaRPr lang="it-IT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  <a:p>
            <a:pPr>
              <a:buFontTx/>
              <a:buNone/>
            </a:pPr>
            <a:r>
              <a:rPr lang="it-IT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</a:t>
            </a:r>
            <a:r>
              <a:rPr lang="it-IT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ms. B.1569 Archiginnasio </a:t>
            </a:r>
          </a:p>
          <a:p>
            <a:pPr>
              <a:buFontTx/>
              <a:buNone/>
            </a:pPr>
            <a:r>
              <a:rPr lang="it-IT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5 libri (trovati nel 1923, pubblicati nel 1929 da Ettore Bortolotti)</a:t>
            </a:r>
          </a:p>
        </p:txBody>
      </p:sp>
      <p:pic>
        <p:nvPicPr>
          <p:cNvPr id="27655" name="Picture 7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620713"/>
            <a:ext cx="3581400" cy="5502275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58789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Dove trovare le fonti</a:t>
            </a:r>
            <a:endParaRPr lang="it-IT" dirty="0"/>
          </a:p>
        </p:txBody>
      </p:sp>
      <p:sp>
        <p:nvSpPr>
          <p:cNvPr id="9" name="Segnaposto contenuto 8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Edizione Nazionale </a:t>
            </a:r>
            <a:r>
              <a:rPr lang="it-IT" sz="3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Mathematica</a:t>
            </a:r>
            <a:r>
              <a:rPr lang="it-IT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Italiana</a:t>
            </a:r>
            <a:endParaRPr lang="it-IT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marL="0" indent="0">
              <a:buNone/>
            </a:pPr>
            <a:endParaRPr lang="it-IT" dirty="0" smtClean="0">
              <a:latin typeface="Book Antiqua" pitchFamily="18" charset="0"/>
            </a:endParaRPr>
          </a:p>
          <a:p>
            <a:pPr marL="0" indent="0">
              <a:buNone/>
            </a:pPr>
            <a:endParaRPr lang="it-IT" dirty="0" smtClean="0">
              <a:latin typeface="Book Antiqua" pitchFamily="18" charset="0"/>
            </a:endParaRPr>
          </a:p>
          <a:p>
            <a:pPr marL="0" indent="0">
              <a:buNone/>
            </a:pPr>
            <a:r>
              <a:rPr lang="it-IT" dirty="0" smtClean="0">
                <a:latin typeface="Book Antiqua" pitchFamily="18" charset="0"/>
              </a:rPr>
              <a:t>Biografia di </a:t>
            </a:r>
            <a:r>
              <a:rPr lang="it-IT" dirty="0" err="1" smtClean="0">
                <a:latin typeface="Book Antiqua" pitchFamily="18" charset="0"/>
              </a:rPr>
              <a:t>Bombelli</a:t>
            </a:r>
            <a:endParaRPr lang="it-IT" dirty="0" smtClean="0">
              <a:latin typeface="Book Antiqua" pitchFamily="18" charset="0"/>
            </a:endParaRPr>
          </a:p>
          <a:p>
            <a:pPr marL="0" indent="0">
              <a:buNone/>
            </a:pPr>
            <a:r>
              <a:rPr lang="it-IT" dirty="0">
                <a:latin typeface="Book Antiqua" pitchFamily="18" charset="0"/>
                <a:hlinkClick r:id="rId2"/>
              </a:rPr>
              <a:t>http://mathematica.sns.it/autori/1325</a:t>
            </a:r>
            <a:r>
              <a:rPr lang="it-IT" dirty="0" smtClean="0">
                <a:latin typeface="Book Antiqua" pitchFamily="18" charset="0"/>
                <a:hlinkClick r:id="rId2"/>
              </a:rPr>
              <a:t>/</a:t>
            </a:r>
            <a:endParaRPr lang="it-IT" dirty="0" smtClean="0">
              <a:latin typeface="Book Antiqua" pitchFamily="18" charset="0"/>
            </a:endParaRPr>
          </a:p>
          <a:p>
            <a:pPr marL="0" indent="0">
              <a:buNone/>
            </a:pPr>
            <a:r>
              <a:rPr lang="it-IT" dirty="0" smtClean="0">
                <a:latin typeface="Book Antiqua" pitchFamily="18" charset="0"/>
              </a:rPr>
              <a:t>L’</a:t>
            </a:r>
            <a:r>
              <a:rPr lang="it-IT" i="1" dirty="0" smtClean="0">
                <a:latin typeface="Book Antiqua" pitchFamily="18" charset="0"/>
              </a:rPr>
              <a:t>Algebra</a:t>
            </a:r>
            <a:r>
              <a:rPr lang="it-IT" dirty="0" smtClean="0">
                <a:latin typeface="Book Antiqua" pitchFamily="18" charset="0"/>
              </a:rPr>
              <a:t> 1572 (download)</a:t>
            </a:r>
          </a:p>
          <a:p>
            <a:pPr marL="0" indent="0">
              <a:buNone/>
            </a:pPr>
            <a:r>
              <a:rPr lang="it-IT" dirty="0">
                <a:latin typeface="Book Antiqua" pitchFamily="18" charset="0"/>
                <a:hlinkClick r:id="rId3"/>
              </a:rPr>
              <a:t>http://mathematica.sns.it/opere/9</a:t>
            </a:r>
            <a:r>
              <a:rPr lang="it-IT" dirty="0" smtClean="0">
                <a:latin typeface="Book Antiqua" pitchFamily="18" charset="0"/>
                <a:hlinkClick r:id="rId3"/>
              </a:rPr>
              <a:t>/</a:t>
            </a:r>
            <a:endParaRPr lang="it-IT" dirty="0" smtClean="0">
              <a:latin typeface="Book Antiqua" pitchFamily="18" charset="0"/>
            </a:endParaRP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92896"/>
            <a:ext cx="3714750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86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b="1" i="1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A gli Lettori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it-IT" sz="3600">
                <a:latin typeface="Book Antiqua" pitchFamily="18" charset="0"/>
              </a:rPr>
              <a:t>… o sia per la difficultà della materia, o per il confuso scrivere de’scrittori i quali sino ad hora ne hanno trattato […] mi son posto nell’animo di </a:t>
            </a:r>
            <a:r>
              <a:rPr lang="it-IT" sz="36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volere a perfetto ordine ridurla</a:t>
            </a:r>
            <a:r>
              <a:rPr lang="it-IT" sz="3600">
                <a:latin typeface="Book Antiqua" pitchFamily="18" charset="0"/>
              </a:rPr>
              <a:t>, e dirne quanto dagli altri è stato taciuto in questa mia presente opera […]</a:t>
            </a:r>
          </a:p>
        </p:txBody>
      </p:sp>
    </p:spTree>
    <p:extLst>
      <p:ext uri="{BB962C8B-B14F-4D97-AF65-F5344CB8AC3E}">
        <p14:creationId xmlns:p14="http://schemas.microsoft.com/office/powerpoint/2010/main" val="220608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b="1" i="1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A gli Lettori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it-IT">
                <a:latin typeface="Book Antiqua" pitchFamily="18" charset="0"/>
              </a:rPr>
              <a:t>… ma invero alcuno non è stato che nel secreto della cosa sia penetrato, oltre che il Cardano Melanese nella sua arte magna, ove di questa scientia assai disse, ma nel dire fu oscuro […] dico che havendo visto dunque quanto da detti Autori n’è stato trattato, ho poi anco io con ordine continuato ridutto insieme la presente opera a beneficio commune</a:t>
            </a:r>
          </a:p>
        </p:txBody>
      </p:sp>
    </p:spTree>
    <p:extLst>
      <p:ext uri="{BB962C8B-B14F-4D97-AF65-F5344CB8AC3E}">
        <p14:creationId xmlns:p14="http://schemas.microsoft.com/office/powerpoint/2010/main" val="181699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b="1" i="1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A gli Lettori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it-IT" b="1">
                <a:solidFill>
                  <a:srgbClr val="800000"/>
                </a:solidFill>
                <a:latin typeface="Book Antiqua" pitchFamily="18" charset="0"/>
              </a:rPr>
              <a:t>Libro I</a:t>
            </a:r>
            <a:r>
              <a:rPr lang="it-IT">
                <a:latin typeface="Book Antiqua" pitchFamily="18" charset="0"/>
              </a:rPr>
              <a:t> … tutta la pratica del decimo di Euclide, l’operar delle radici cube com’esso decimo opera nelle radici quadrate</a:t>
            </a:r>
          </a:p>
          <a:p>
            <a:pPr>
              <a:buFontTx/>
              <a:buNone/>
            </a:pPr>
            <a:r>
              <a:rPr lang="it-IT" b="1">
                <a:solidFill>
                  <a:srgbClr val="800000"/>
                </a:solidFill>
                <a:latin typeface="Book Antiqua" pitchFamily="18" charset="0"/>
              </a:rPr>
              <a:t>Libro II</a:t>
            </a:r>
            <a:r>
              <a:rPr lang="it-IT">
                <a:latin typeface="Book Antiqua" pitchFamily="18" charset="0"/>
              </a:rPr>
              <a:t> … Algorismi dell’Algebra … con dimostrationi geometriche</a:t>
            </a:r>
          </a:p>
          <a:p>
            <a:pPr>
              <a:buFontTx/>
              <a:buNone/>
            </a:pPr>
            <a:r>
              <a:rPr lang="it-IT" b="1">
                <a:solidFill>
                  <a:srgbClr val="800000"/>
                </a:solidFill>
                <a:latin typeface="Book Antiqua" pitchFamily="18" charset="0"/>
              </a:rPr>
              <a:t>Libro III</a:t>
            </a:r>
            <a:r>
              <a:rPr lang="it-IT">
                <a:latin typeface="Book Antiqua" pitchFamily="18" charset="0"/>
              </a:rPr>
              <a:t> … Trecento problemi</a:t>
            </a:r>
          </a:p>
        </p:txBody>
      </p:sp>
    </p:spTree>
    <p:extLst>
      <p:ext uri="{BB962C8B-B14F-4D97-AF65-F5344CB8AC3E}">
        <p14:creationId xmlns:p14="http://schemas.microsoft.com/office/powerpoint/2010/main" val="227490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Le radici legate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843" name="Rectangle 3"/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>
                <a:normAutofit fontScale="92500"/>
              </a:bodyPr>
              <a:lstStyle/>
              <a:p>
                <a:pPr>
                  <a:buFontTx/>
                  <a:buNone/>
                </a:pPr>
                <a:r>
                  <a:rPr lang="it-IT" dirty="0" smtClean="0">
                    <a:latin typeface="Book Antiqua" pitchFamily="18" charset="0"/>
                  </a:rPr>
                  <a:t>Tutte le quantità composte di </a:t>
                </a:r>
                <a:r>
                  <a:rPr lang="it-IT" dirty="0" err="1">
                    <a:latin typeface="Book Antiqua" pitchFamily="18" charset="0"/>
                  </a:rPr>
                  <a:t>dui</a:t>
                </a:r>
                <a:r>
                  <a:rPr lang="it-IT" dirty="0">
                    <a:latin typeface="Book Antiqua" pitchFamily="18" charset="0"/>
                  </a:rPr>
                  <a:t> nomi, delle quali se ne </a:t>
                </a:r>
                <a:r>
                  <a:rPr lang="it-IT" dirty="0" err="1">
                    <a:latin typeface="Book Antiqua" pitchFamily="18" charset="0"/>
                  </a:rPr>
                  <a:t>haverà</a:t>
                </a:r>
                <a:r>
                  <a:rPr lang="it-IT" dirty="0">
                    <a:latin typeface="Book Antiqua" pitchFamily="18" charset="0"/>
                  </a:rPr>
                  <a:t> a pigliare il lato … tal quantità non </a:t>
                </a:r>
                <a:r>
                  <a:rPr lang="it-IT" dirty="0" err="1">
                    <a:latin typeface="Book Antiqua" pitchFamily="18" charset="0"/>
                  </a:rPr>
                  <a:t>haveranno</a:t>
                </a:r>
                <a:r>
                  <a:rPr lang="it-IT" dirty="0">
                    <a:latin typeface="Book Antiqua" pitchFamily="18" charset="0"/>
                  </a:rPr>
                  <a:t> lato, o volendo nominare il lato </a:t>
                </a:r>
                <a:r>
                  <a:rPr lang="it-IT" dirty="0" smtClean="0">
                    <a:latin typeface="Book Antiqua" pitchFamily="18" charset="0"/>
                  </a:rPr>
                  <a:t>si </a:t>
                </a:r>
                <a:r>
                  <a:rPr lang="it-IT" dirty="0">
                    <a:latin typeface="Book Antiqua" pitchFamily="18" charset="0"/>
                  </a:rPr>
                  <a:t>dirà Radice legata di tal composto </a:t>
                </a:r>
                <a:r>
                  <a:rPr lang="it-IT" dirty="0" smtClean="0">
                    <a:latin typeface="Book Antiqua" pitchFamily="18" charset="0"/>
                  </a:rPr>
                  <a:t>come sarebbe se si dicesse trovami il lato di 7 p. </a:t>
                </a:r>
                <a:r>
                  <a:rPr lang="it-IT" dirty="0" err="1" smtClean="0">
                    <a:latin typeface="Book Antiqua" pitchFamily="18" charset="0"/>
                  </a:rPr>
                  <a:t>Rq</a:t>
                </a:r>
                <a:r>
                  <a:rPr lang="it-IT" dirty="0" smtClean="0">
                    <a:latin typeface="Book Antiqua" pitchFamily="18" charset="0"/>
                  </a:rPr>
                  <a:t>. 48, che non vuol </a:t>
                </a:r>
                <a:r>
                  <a:rPr lang="it-IT" dirty="0" err="1" smtClean="0">
                    <a:latin typeface="Book Antiqua" pitchFamily="18" charset="0"/>
                  </a:rPr>
                  <a:t>dir’altro</a:t>
                </a:r>
                <a:r>
                  <a:rPr lang="it-IT" dirty="0" smtClean="0">
                    <a:latin typeface="Book Antiqua" pitchFamily="18" charset="0"/>
                  </a:rPr>
                  <a:t> che trovare un composto che moltiplicato in se stesso faccia 7 p. </a:t>
                </a:r>
                <a:r>
                  <a:rPr lang="it-IT" dirty="0" err="1" smtClean="0">
                    <a:latin typeface="Book Antiqua" pitchFamily="18" charset="0"/>
                  </a:rPr>
                  <a:t>Rq</a:t>
                </a:r>
                <a:r>
                  <a:rPr lang="it-IT" dirty="0" smtClean="0">
                    <a:latin typeface="Book Antiqua" pitchFamily="18" charset="0"/>
                  </a:rPr>
                  <a:t>. 48…</a:t>
                </a:r>
              </a:p>
              <a:p>
                <a:pPr algn="ctr">
                  <a:buFontTx/>
                  <a:buNone/>
                </a:pPr>
                <a:r>
                  <a:rPr lang="it-IT" dirty="0" smtClean="0">
                    <a:latin typeface="Book Antiqua" pitchFamily="18" charset="0"/>
                  </a:rPr>
                  <a:t> </a:t>
                </a:r>
                <a:r>
                  <a:rPr lang="it-IT" b="1" dirty="0" smtClean="0">
                    <a:solidFill>
                      <a:srgbClr val="C00000"/>
                    </a:solidFill>
                    <a:latin typeface="Book Antiqua" pitchFamily="18" charset="0"/>
                  </a:rPr>
                  <a:t>RL di 7 p. </a:t>
                </a:r>
                <a:r>
                  <a:rPr lang="it-IT" b="1" dirty="0" err="1" smtClean="0">
                    <a:solidFill>
                      <a:srgbClr val="C00000"/>
                    </a:solidFill>
                    <a:latin typeface="Book Antiqua" pitchFamily="18" charset="0"/>
                  </a:rPr>
                  <a:t>Rq</a:t>
                </a:r>
                <a:r>
                  <a:rPr lang="it-IT" b="1" dirty="0" smtClean="0">
                    <a:solidFill>
                      <a:srgbClr val="C00000"/>
                    </a:solidFill>
                    <a:latin typeface="Book Antiqua" pitchFamily="18" charset="0"/>
                  </a:rPr>
                  <a:t>. 48 →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it-IT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it-IT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𝟕</m:t>
                        </m:r>
                        <m:r>
                          <a:rPr lang="it-IT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+ </m:t>
                        </m:r>
                        <m:rad>
                          <m:radPr>
                            <m:degHide m:val="on"/>
                            <m:ctrlPr>
                              <a:rPr lang="it-IT" b="1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it-IT" b="1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𝟒𝟖</m:t>
                            </m:r>
                          </m:e>
                        </m:rad>
                      </m:e>
                    </m:rad>
                  </m:oMath>
                </a14:m>
                <a:endParaRPr lang="it-IT" b="1" dirty="0">
                  <a:solidFill>
                    <a:srgbClr val="C00000"/>
                  </a:solidFill>
                  <a:latin typeface="Book Antiqua" pitchFamily="18" charset="0"/>
                </a:endParaRPr>
              </a:p>
            </p:txBody>
          </p:sp>
        </mc:Choice>
        <mc:Fallback xmlns="">
          <p:sp>
            <p:nvSpPr>
              <p:cNvPr id="3584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 rotWithShape="1">
                <a:blip r:embed="rId2"/>
                <a:stretch>
                  <a:fillRect l="-1704" t="-1752" r="-1111" b="-269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554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Le radici </a:t>
            </a:r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cubiche legate</a:t>
            </a:r>
            <a:endParaRPr lang="it-IT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0768"/>
            <a:ext cx="8229600" cy="525658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  <a:buNone/>
            </a:pPr>
            <a:r>
              <a:rPr lang="it-IT" dirty="0">
                <a:latin typeface="Book Antiqua" pitchFamily="18" charset="0"/>
              </a:rPr>
              <a:t>Ho trovato un’altra sorte di </a:t>
            </a:r>
            <a:r>
              <a:rPr lang="it-IT" dirty="0" err="1">
                <a:latin typeface="Book Antiqua" pitchFamily="18" charset="0"/>
              </a:rPr>
              <a:t>R.c.legate</a:t>
            </a:r>
            <a:r>
              <a:rPr lang="it-IT" dirty="0">
                <a:latin typeface="Book Antiqua" pitchFamily="18" charset="0"/>
              </a:rPr>
              <a:t> </a:t>
            </a:r>
            <a:r>
              <a:rPr lang="it-IT" dirty="0" smtClean="0">
                <a:latin typeface="Book Antiqua" pitchFamily="18" charset="0"/>
              </a:rPr>
              <a:t>molto </a:t>
            </a:r>
          </a:p>
          <a:p>
            <a:pPr>
              <a:lnSpc>
                <a:spcPct val="90000"/>
              </a:lnSpc>
              <a:buNone/>
            </a:pPr>
            <a:r>
              <a:rPr lang="it-IT" dirty="0" smtClean="0">
                <a:latin typeface="Book Antiqua" pitchFamily="18" charset="0"/>
              </a:rPr>
              <a:t>differenti </a:t>
            </a:r>
            <a:r>
              <a:rPr lang="it-IT" dirty="0">
                <a:latin typeface="Book Antiqua" pitchFamily="18" charset="0"/>
              </a:rPr>
              <a:t>dalle altre, la qual nasce dal Capitolo di </a:t>
            </a:r>
            <a:endParaRPr lang="it-IT" dirty="0" smtClean="0">
              <a:latin typeface="Book Antiqua" pitchFamily="18" charset="0"/>
            </a:endParaRPr>
          </a:p>
          <a:p>
            <a:pPr>
              <a:lnSpc>
                <a:spcPct val="90000"/>
              </a:lnSpc>
              <a:buNone/>
            </a:pPr>
            <a:r>
              <a:rPr lang="it-IT" dirty="0" smtClean="0">
                <a:latin typeface="Book Antiqua" pitchFamily="18" charset="0"/>
              </a:rPr>
              <a:t>cubo </a:t>
            </a:r>
            <a:r>
              <a:rPr lang="it-IT" dirty="0">
                <a:latin typeface="Book Antiqua" pitchFamily="18" charset="0"/>
              </a:rPr>
              <a:t>eguale a tanti e </a:t>
            </a:r>
            <a:r>
              <a:rPr lang="it-IT" dirty="0" smtClean="0">
                <a:latin typeface="Book Antiqua" pitchFamily="18" charset="0"/>
              </a:rPr>
              <a:t>numero, quando il cubato del </a:t>
            </a:r>
          </a:p>
          <a:p>
            <a:pPr>
              <a:lnSpc>
                <a:spcPct val="90000"/>
              </a:lnSpc>
              <a:buNone/>
            </a:pPr>
            <a:r>
              <a:rPr lang="it-IT" dirty="0" smtClean="0">
                <a:latin typeface="Book Antiqua" pitchFamily="18" charset="0"/>
              </a:rPr>
              <a:t>terzo </a:t>
            </a:r>
            <a:r>
              <a:rPr lang="it-IT" dirty="0" err="1" smtClean="0">
                <a:latin typeface="Book Antiqua" pitchFamily="18" charset="0"/>
              </a:rPr>
              <a:t>delli</a:t>
            </a:r>
            <a:r>
              <a:rPr lang="it-IT" dirty="0" smtClean="0">
                <a:latin typeface="Book Antiqua" pitchFamily="18" charset="0"/>
              </a:rPr>
              <a:t> tanti è maggiore del quadrato della metà </a:t>
            </a:r>
          </a:p>
          <a:p>
            <a:pPr>
              <a:lnSpc>
                <a:spcPct val="90000"/>
              </a:lnSpc>
              <a:buNone/>
            </a:pPr>
            <a:r>
              <a:rPr lang="it-IT" dirty="0" smtClean="0">
                <a:latin typeface="Book Antiqua" pitchFamily="18" charset="0"/>
              </a:rPr>
              <a:t>del numero…</a:t>
            </a:r>
          </a:p>
          <a:p>
            <a:pPr>
              <a:lnSpc>
                <a:spcPct val="90000"/>
              </a:lnSpc>
              <a:buNone/>
            </a:pPr>
            <a:endParaRPr lang="it-IT" dirty="0">
              <a:latin typeface="Book Antiqua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it-IT" dirty="0" smtClean="0">
                <a:latin typeface="Book Antiqua" pitchFamily="18" charset="0"/>
              </a:rPr>
              <a:t>La </a:t>
            </a:r>
            <a:r>
              <a:rPr lang="it-IT" dirty="0">
                <a:latin typeface="Book Antiqua" pitchFamily="18" charset="0"/>
              </a:rPr>
              <a:t>qual sorte di </a:t>
            </a:r>
            <a:r>
              <a:rPr lang="it-IT" dirty="0" err="1">
                <a:latin typeface="Book Antiqua" pitchFamily="18" charset="0"/>
              </a:rPr>
              <a:t>R.q</a:t>
            </a:r>
            <a:r>
              <a:rPr lang="it-IT" dirty="0">
                <a:latin typeface="Book Antiqua" pitchFamily="18" charset="0"/>
              </a:rPr>
              <a:t>. ha nel suo Algorismo diversa </a:t>
            </a:r>
            <a:endParaRPr lang="it-IT" dirty="0" smtClean="0">
              <a:latin typeface="Book Antiqua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it-IT" dirty="0" err="1" smtClean="0">
                <a:latin typeface="Book Antiqua" pitchFamily="18" charset="0"/>
              </a:rPr>
              <a:t>operatione</a:t>
            </a:r>
            <a:r>
              <a:rPr lang="it-IT" dirty="0" smtClean="0">
                <a:latin typeface="Book Antiqua" pitchFamily="18" charset="0"/>
              </a:rPr>
              <a:t> </a:t>
            </a:r>
            <a:r>
              <a:rPr lang="it-IT" dirty="0">
                <a:latin typeface="Book Antiqua" pitchFamily="18" charset="0"/>
              </a:rPr>
              <a:t>dall’altre e diverso nome; perché </a:t>
            </a:r>
            <a:r>
              <a:rPr lang="it-IT" dirty="0" smtClean="0">
                <a:latin typeface="Book Antiqua" pitchFamily="18" charset="0"/>
              </a:rPr>
              <a:t>quando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dirty="0" smtClean="0">
                <a:latin typeface="Book Antiqua" pitchFamily="18" charset="0"/>
              </a:rPr>
              <a:t>il </a:t>
            </a:r>
            <a:r>
              <a:rPr lang="it-IT" dirty="0">
                <a:latin typeface="Book Antiqua" pitchFamily="18" charset="0"/>
              </a:rPr>
              <a:t>cubato del terzo </a:t>
            </a:r>
            <a:r>
              <a:rPr lang="it-IT" dirty="0" err="1">
                <a:latin typeface="Book Antiqua" pitchFamily="18" charset="0"/>
              </a:rPr>
              <a:t>delli</a:t>
            </a:r>
            <a:r>
              <a:rPr lang="it-IT" dirty="0">
                <a:latin typeface="Book Antiqua" pitchFamily="18" charset="0"/>
              </a:rPr>
              <a:t> tanto è maggiore del </a:t>
            </a:r>
            <a:endParaRPr lang="it-IT" dirty="0" smtClean="0">
              <a:latin typeface="Book Antiqua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it-IT" dirty="0" smtClean="0">
                <a:latin typeface="Book Antiqua" pitchFamily="18" charset="0"/>
              </a:rPr>
              <a:t>quadrato </a:t>
            </a:r>
            <a:r>
              <a:rPr lang="it-IT" dirty="0">
                <a:latin typeface="Book Antiqua" pitchFamily="18" charset="0"/>
              </a:rPr>
              <a:t>della metà del numero, </a:t>
            </a:r>
            <a:endParaRPr lang="it-IT" dirty="0" smtClean="0">
              <a:latin typeface="Book Antiqua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it-IT" b="1" dirty="0" smtClean="0">
              <a:solidFill>
                <a:srgbClr val="C00000"/>
              </a:solidFill>
              <a:latin typeface="Book Antiqua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it-IT" b="1" dirty="0" smtClean="0">
                <a:solidFill>
                  <a:srgbClr val="C00000"/>
                </a:solidFill>
                <a:latin typeface="Book Antiqua" pitchFamily="18" charset="0"/>
              </a:rPr>
              <a:t>lo </a:t>
            </a:r>
            <a:r>
              <a:rPr lang="it-IT" b="1" dirty="0">
                <a:solidFill>
                  <a:srgbClr val="C00000"/>
                </a:solidFill>
                <a:latin typeface="Book Antiqua" pitchFamily="18" charset="0"/>
              </a:rPr>
              <a:t>eccesso loro non  </a:t>
            </a:r>
            <a:r>
              <a:rPr lang="it-IT" b="1" dirty="0" smtClean="0">
                <a:solidFill>
                  <a:srgbClr val="C00000"/>
                </a:solidFill>
                <a:latin typeface="Book Antiqua" pitchFamily="18" charset="0"/>
              </a:rPr>
              <a:t>si </a:t>
            </a:r>
            <a:r>
              <a:rPr lang="it-IT" b="1" dirty="0">
                <a:solidFill>
                  <a:srgbClr val="C00000"/>
                </a:solidFill>
                <a:latin typeface="Book Antiqua" pitchFamily="18" charset="0"/>
              </a:rPr>
              <a:t>può chiamare né più né </a:t>
            </a:r>
            <a:r>
              <a:rPr lang="it-IT" b="1" dirty="0" smtClean="0">
                <a:solidFill>
                  <a:srgbClr val="C00000"/>
                </a:solidFill>
                <a:latin typeface="Book Antiqua" pitchFamily="18" charset="0"/>
              </a:rPr>
              <a:t>meno,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b="1" dirty="0" smtClean="0">
                <a:solidFill>
                  <a:srgbClr val="C00000"/>
                </a:solidFill>
                <a:latin typeface="Book Antiqua" pitchFamily="18" charset="0"/>
              </a:rPr>
              <a:t>però </a:t>
            </a:r>
            <a:r>
              <a:rPr lang="it-IT" b="1" dirty="0">
                <a:solidFill>
                  <a:srgbClr val="C00000"/>
                </a:solidFill>
                <a:latin typeface="Book Antiqua" pitchFamily="18" charset="0"/>
              </a:rPr>
              <a:t>lo chiamerò  </a:t>
            </a:r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più </a:t>
            </a:r>
            <a:r>
              <a:rPr lang="it-IT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di meno</a:t>
            </a:r>
            <a:r>
              <a:rPr lang="it-IT" b="1" dirty="0">
                <a:solidFill>
                  <a:srgbClr val="C00000"/>
                </a:solidFill>
                <a:latin typeface="Book Antiqua" pitchFamily="18" charset="0"/>
              </a:rPr>
              <a:t> quando egli si </a:t>
            </a:r>
            <a:r>
              <a:rPr lang="it-IT" b="1" dirty="0" err="1">
                <a:solidFill>
                  <a:srgbClr val="C00000"/>
                </a:solidFill>
                <a:latin typeface="Book Antiqua" pitchFamily="18" charset="0"/>
              </a:rPr>
              <a:t>doverà</a:t>
            </a:r>
            <a:r>
              <a:rPr lang="it-IT" b="1" dirty="0">
                <a:solidFill>
                  <a:srgbClr val="C00000"/>
                </a:solidFill>
                <a:latin typeface="Book Antiqua" pitchFamily="18" charset="0"/>
              </a:rPr>
              <a:t> </a:t>
            </a:r>
            <a:endParaRPr lang="it-IT" b="1" dirty="0" smtClean="0">
              <a:solidFill>
                <a:srgbClr val="C00000"/>
              </a:solidFill>
              <a:latin typeface="Book Antiqua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it-IT" b="1" dirty="0" err="1" smtClean="0">
                <a:solidFill>
                  <a:srgbClr val="C00000"/>
                </a:solidFill>
                <a:latin typeface="Book Antiqua" pitchFamily="18" charset="0"/>
              </a:rPr>
              <a:t>aggiongere</a:t>
            </a:r>
            <a:r>
              <a:rPr lang="it-IT" b="1" dirty="0">
                <a:solidFill>
                  <a:srgbClr val="C00000"/>
                </a:solidFill>
                <a:latin typeface="Book Antiqua" pitchFamily="18" charset="0"/>
              </a:rPr>
              <a:t>, e </a:t>
            </a:r>
            <a:r>
              <a:rPr lang="it-IT" b="1" dirty="0" smtClean="0">
                <a:solidFill>
                  <a:srgbClr val="C00000"/>
                </a:solidFill>
                <a:latin typeface="Book Antiqua" pitchFamily="18" charset="0"/>
              </a:rPr>
              <a:t>quando </a:t>
            </a:r>
            <a:r>
              <a:rPr lang="it-IT" b="1" dirty="0">
                <a:solidFill>
                  <a:srgbClr val="C00000"/>
                </a:solidFill>
                <a:latin typeface="Book Antiqua" pitchFamily="18" charset="0"/>
              </a:rPr>
              <a:t>si dovrà cavare lo chiamerò </a:t>
            </a:r>
            <a:r>
              <a:rPr lang="it-IT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men </a:t>
            </a:r>
            <a:endParaRPr lang="it-IT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di </a:t>
            </a:r>
            <a:r>
              <a:rPr lang="it-IT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meno</a:t>
            </a:r>
            <a:r>
              <a:rPr lang="it-IT" b="1" dirty="0">
                <a:solidFill>
                  <a:srgbClr val="C00000"/>
                </a:solidFill>
                <a:latin typeface="Book Antiqua" pitchFamily="18" charset="0"/>
              </a:rPr>
              <a:t> e </a:t>
            </a:r>
            <a:r>
              <a:rPr lang="it-IT" b="1" dirty="0" smtClean="0">
                <a:solidFill>
                  <a:srgbClr val="C00000"/>
                </a:solidFill>
                <a:latin typeface="Book Antiqua" pitchFamily="18" charset="0"/>
              </a:rPr>
              <a:t>questa </a:t>
            </a:r>
            <a:r>
              <a:rPr lang="it-IT" b="1" dirty="0" err="1">
                <a:solidFill>
                  <a:srgbClr val="C00000"/>
                </a:solidFill>
                <a:latin typeface="Book Antiqua" pitchFamily="18" charset="0"/>
              </a:rPr>
              <a:t>operatione</a:t>
            </a:r>
            <a:r>
              <a:rPr lang="it-IT" b="1" dirty="0">
                <a:solidFill>
                  <a:srgbClr val="C00000"/>
                </a:solidFill>
                <a:latin typeface="Book Antiqua" pitchFamily="18" charset="0"/>
              </a:rPr>
              <a:t> è </a:t>
            </a:r>
            <a:r>
              <a:rPr lang="it-IT" b="1" dirty="0" err="1">
                <a:solidFill>
                  <a:srgbClr val="C00000"/>
                </a:solidFill>
                <a:latin typeface="Book Antiqua" pitchFamily="18" charset="0"/>
              </a:rPr>
              <a:t>necessarijssima</a:t>
            </a:r>
            <a:r>
              <a:rPr lang="it-IT" b="1" dirty="0">
                <a:solidFill>
                  <a:srgbClr val="C00000"/>
                </a:solidFill>
                <a:latin typeface="Book Antiqua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12695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8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8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8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8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8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86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86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86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686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686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686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686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86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686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Bombelli</a:t>
            </a:r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inventa i numeri immaginari?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 err="1" smtClean="0">
                <a:latin typeface="Book Antiqua" pitchFamily="18" charset="0"/>
              </a:rPr>
              <a:t>Bombelli</a:t>
            </a:r>
            <a:r>
              <a:rPr lang="it-IT" dirty="0" smtClean="0">
                <a:latin typeface="Book Antiqua" pitchFamily="18" charset="0"/>
              </a:rPr>
              <a:t> non inventa nuovi numeri (quelli che noi oggi chiamiamo numeri immaginari) quanto piuttosto </a:t>
            </a:r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inventa nuovi segni </a:t>
            </a:r>
            <a:r>
              <a:rPr lang="it-IT" dirty="0" smtClean="0">
                <a:latin typeface="Book Antiqua" pitchFamily="18" charset="0"/>
              </a:rPr>
              <a:t>per poter manipolare algebricamente le radici quadrate dei numeri negativi.</a:t>
            </a:r>
            <a:endParaRPr lang="it-IT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56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La </a:t>
            </a:r>
            <a:r>
              <a:rPr lang="it-IT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regola del più et meno </a:t>
            </a:r>
            <a:endParaRPr lang="it-IT" b="1" i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it-IT" sz="2800" dirty="0">
                <a:latin typeface="Book Antiqua" pitchFamily="18" charset="0"/>
              </a:rPr>
              <a:t>Più via più di meno, fa più di meno</a:t>
            </a:r>
            <a:r>
              <a:rPr lang="it-IT" dirty="0">
                <a:latin typeface="Book Antiqua" pitchFamily="18" charset="0"/>
              </a:rPr>
              <a:t> </a:t>
            </a:r>
            <a:r>
              <a:rPr lang="it-IT" sz="2000" dirty="0">
                <a:latin typeface="Book Antiqua" pitchFamily="18" charset="0"/>
              </a:rPr>
              <a:t>[+1 · </a:t>
            </a:r>
            <a:r>
              <a:rPr lang="it-IT" sz="2000" i="1" dirty="0">
                <a:latin typeface="Book Antiqua" pitchFamily="18" charset="0"/>
              </a:rPr>
              <a:t>i = i</a:t>
            </a:r>
            <a:r>
              <a:rPr lang="it-IT" sz="2000" dirty="0">
                <a:latin typeface="Book Antiqua" pitchFamily="18" charset="0"/>
              </a:rPr>
              <a:t>]</a:t>
            </a:r>
          </a:p>
          <a:p>
            <a:pPr>
              <a:buFontTx/>
              <a:buNone/>
            </a:pPr>
            <a:r>
              <a:rPr lang="it-IT" sz="2800" dirty="0">
                <a:latin typeface="Book Antiqua" pitchFamily="18" charset="0"/>
              </a:rPr>
              <a:t>Meno via più di meno, fa meno di meno </a:t>
            </a:r>
            <a:r>
              <a:rPr lang="it-IT" sz="2000" dirty="0">
                <a:latin typeface="Book Antiqua" pitchFamily="18" charset="0"/>
              </a:rPr>
              <a:t>[-1 · </a:t>
            </a:r>
            <a:r>
              <a:rPr lang="it-IT" sz="2000" i="1" dirty="0">
                <a:latin typeface="Book Antiqua" pitchFamily="18" charset="0"/>
              </a:rPr>
              <a:t>i = - i</a:t>
            </a:r>
            <a:r>
              <a:rPr lang="it-IT" sz="2000" dirty="0">
                <a:latin typeface="Book Antiqua" pitchFamily="18" charset="0"/>
              </a:rPr>
              <a:t>]</a:t>
            </a:r>
          </a:p>
          <a:p>
            <a:pPr>
              <a:buFontTx/>
              <a:buNone/>
            </a:pPr>
            <a:r>
              <a:rPr lang="it-IT" sz="2800" dirty="0">
                <a:latin typeface="Book Antiqua" pitchFamily="18" charset="0"/>
              </a:rPr>
              <a:t>Più via meno di meno, fa meno di meno </a:t>
            </a:r>
            <a:r>
              <a:rPr lang="it-IT" sz="2000" dirty="0">
                <a:latin typeface="Book Antiqua" pitchFamily="18" charset="0"/>
              </a:rPr>
              <a:t>[+1· -</a:t>
            </a:r>
            <a:r>
              <a:rPr lang="it-IT" sz="2000" i="1" dirty="0">
                <a:latin typeface="Book Antiqua" pitchFamily="18" charset="0"/>
              </a:rPr>
              <a:t>i = - i</a:t>
            </a:r>
            <a:r>
              <a:rPr lang="it-IT" sz="2000" dirty="0">
                <a:latin typeface="Book Antiqua" pitchFamily="18" charset="0"/>
              </a:rPr>
              <a:t>]</a:t>
            </a:r>
          </a:p>
          <a:p>
            <a:pPr>
              <a:buFontTx/>
              <a:buNone/>
            </a:pPr>
            <a:r>
              <a:rPr lang="it-IT" sz="2800" dirty="0">
                <a:latin typeface="Book Antiqua" pitchFamily="18" charset="0"/>
              </a:rPr>
              <a:t>Meno via meno di meno, fa </a:t>
            </a:r>
            <a:r>
              <a:rPr lang="it-IT" sz="2800" dirty="0" smtClean="0">
                <a:latin typeface="Book Antiqua" pitchFamily="18" charset="0"/>
              </a:rPr>
              <a:t>più </a:t>
            </a:r>
            <a:r>
              <a:rPr lang="it-IT" sz="2800" dirty="0">
                <a:latin typeface="Book Antiqua" pitchFamily="18" charset="0"/>
              </a:rPr>
              <a:t>di meno </a:t>
            </a:r>
            <a:r>
              <a:rPr lang="it-IT" sz="2000" dirty="0">
                <a:latin typeface="Book Antiqua" pitchFamily="18" charset="0"/>
              </a:rPr>
              <a:t>[-1· -</a:t>
            </a:r>
            <a:r>
              <a:rPr lang="it-IT" sz="2000" i="1" dirty="0">
                <a:latin typeface="Book Antiqua" pitchFamily="18" charset="0"/>
              </a:rPr>
              <a:t>i = +i</a:t>
            </a:r>
            <a:r>
              <a:rPr lang="it-IT" sz="2000" dirty="0">
                <a:latin typeface="Book Antiqua" pitchFamily="18" charset="0"/>
              </a:rPr>
              <a:t>]</a:t>
            </a:r>
          </a:p>
          <a:p>
            <a:pPr>
              <a:buFontTx/>
              <a:buNone/>
            </a:pPr>
            <a:r>
              <a:rPr lang="it-IT" sz="2800" dirty="0">
                <a:latin typeface="Book Antiqua" pitchFamily="18" charset="0"/>
              </a:rPr>
              <a:t>Più di meno via più di meno, fa </a:t>
            </a:r>
            <a:r>
              <a:rPr lang="it-IT" sz="2800" dirty="0" smtClean="0">
                <a:latin typeface="Book Antiqua" pitchFamily="18" charset="0"/>
              </a:rPr>
              <a:t> </a:t>
            </a:r>
            <a:r>
              <a:rPr lang="it-IT" sz="2800" dirty="0">
                <a:latin typeface="Book Antiqua" pitchFamily="18" charset="0"/>
              </a:rPr>
              <a:t>meno</a:t>
            </a:r>
            <a:r>
              <a:rPr lang="it-IT" dirty="0">
                <a:latin typeface="Book Antiqua" pitchFamily="18" charset="0"/>
              </a:rPr>
              <a:t> </a:t>
            </a:r>
            <a:r>
              <a:rPr lang="it-IT" sz="2000" dirty="0">
                <a:latin typeface="Book Antiqua" pitchFamily="18" charset="0"/>
              </a:rPr>
              <a:t>[</a:t>
            </a:r>
            <a:r>
              <a:rPr lang="it-IT" sz="2000" i="1" dirty="0">
                <a:latin typeface="Book Antiqua" pitchFamily="18" charset="0"/>
              </a:rPr>
              <a:t>i</a:t>
            </a:r>
            <a:r>
              <a:rPr lang="it-IT" sz="2000" dirty="0">
                <a:latin typeface="Book Antiqua" pitchFamily="18" charset="0"/>
              </a:rPr>
              <a:t>· </a:t>
            </a:r>
            <a:r>
              <a:rPr lang="it-IT" sz="2000" i="1" dirty="0">
                <a:latin typeface="Book Antiqua" pitchFamily="18" charset="0"/>
              </a:rPr>
              <a:t>i= -1</a:t>
            </a:r>
            <a:r>
              <a:rPr lang="it-IT" sz="2000" dirty="0">
                <a:latin typeface="Book Antiqua" pitchFamily="18" charset="0"/>
              </a:rPr>
              <a:t>]</a:t>
            </a:r>
          </a:p>
          <a:p>
            <a:pPr>
              <a:buFontTx/>
              <a:buNone/>
            </a:pPr>
            <a:r>
              <a:rPr lang="it-IT" sz="2800" dirty="0">
                <a:latin typeface="Book Antiqua" pitchFamily="18" charset="0"/>
              </a:rPr>
              <a:t>Più di meno via men di meno, fa </a:t>
            </a:r>
            <a:r>
              <a:rPr lang="it-IT" sz="2800" dirty="0" smtClean="0">
                <a:latin typeface="Book Antiqua" pitchFamily="18" charset="0"/>
              </a:rPr>
              <a:t>più </a:t>
            </a:r>
            <a:r>
              <a:rPr lang="it-IT" sz="2800" dirty="0">
                <a:latin typeface="Book Antiqua" pitchFamily="18" charset="0"/>
              </a:rPr>
              <a:t>[</a:t>
            </a:r>
            <a:r>
              <a:rPr lang="it-IT" sz="2000" i="1" dirty="0">
                <a:latin typeface="Book Antiqua" pitchFamily="18" charset="0"/>
              </a:rPr>
              <a:t>i</a:t>
            </a:r>
            <a:r>
              <a:rPr lang="it-IT" sz="2000" dirty="0">
                <a:latin typeface="Book Antiqua" pitchFamily="18" charset="0"/>
              </a:rPr>
              <a:t>· -</a:t>
            </a:r>
            <a:r>
              <a:rPr lang="it-IT" sz="2000" i="1" dirty="0">
                <a:latin typeface="Book Antiqua" pitchFamily="18" charset="0"/>
              </a:rPr>
              <a:t>i= 1</a:t>
            </a:r>
            <a:r>
              <a:rPr lang="it-IT" sz="2800" dirty="0">
                <a:latin typeface="Book Antiqua" pitchFamily="18" charset="0"/>
              </a:rPr>
              <a:t>]</a:t>
            </a:r>
          </a:p>
          <a:p>
            <a:pPr>
              <a:buFontTx/>
              <a:buNone/>
            </a:pPr>
            <a:r>
              <a:rPr lang="it-IT" sz="2800" dirty="0">
                <a:latin typeface="Book Antiqua" pitchFamily="18" charset="0"/>
              </a:rPr>
              <a:t>Men di meno via più di meno, fa più [</a:t>
            </a:r>
            <a:r>
              <a:rPr lang="it-IT" sz="2000" dirty="0">
                <a:latin typeface="Book Antiqua" pitchFamily="18" charset="0"/>
              </a:rPr>
              <a:t>-</a:t>
            </a:r>
            <a:r>
              <a:rPr lang="it-IT" sz="2800" dirty="0">
                <a:latin typeface="Book Antiqua" pitchFamily="18" charset="0"/>
              </a:rPr>
              <a:t> </a:t>
            </a:r>
            <a:r>
              <a:rPr lang="it-IT" sz="2000" i="1" dirty="0">
                <a:latin typeface="Book Antiqua" pitchFamily="18" charset="0"/>
              </a:rPr>
              <a:t>i</a:t>
            </a:r>
            <a:r>
              <a:rPr lang="it-IT" sz="2000" dirty="0">
                <a:latin typeface="Book Antiqua" pitchFamily="18" charset="0"/>
              </a:rPr>
              <a:t>· +</a:t>
            </a:r>
            <a:r>
              <a:rPr lang="it-IT" sz="2000" i="1" dirty="0">
                <a:latin typeface="Book Antiqua" pitchFamily="18" charset="0"/>
              </a:rPr>
              <a:t>i= 1</a:t>
            </a:r>
            <a:r>
              <a:rPr lang="it-IT" sz="2800" dirty="0">
                <a:latin typeface="Book Antiqua" pitchFamily="18" charset="0"/>
              </a:rPr>
              <a:t>]</a:t>
            </a:r>
          </a:p>
          <a:p>
            <a:pPr>
              <a:buFontTx/>
              <a:buNone/>
            </a:pPr>
            <a:r>
              <a:rPr lang="it-IT" sz="2800" dirty="0">
                <a:latin typeface="Book Antiqua" pitchFamily="18" charset="0"/>
              </a:rPr>
              <a:t>Men di meno via men di meno, fa </a:t>
            </a:r>
            <a:r>
              <a:rPr lang="it-IT" sz="2800" dirty="0" smtClean="0">
                <a:latin typeface="Book Antiqua" pitchFamily="18" charset="0"/>
              </a:rPr>
              <a:t>meno </a:t>
            </a:r>
            <a:r>
              <a:rPr lang="it-IT" sz="2800" dirty="0">
                <a:latin typeface="Book Antiqua" pitchFamily="18" charset="0"/>
              </a:rPr>
              <a:t>[</a:t>
            </a:r>
            <a:r>
              <a:rPr lang="it-IT" sz="2000" dirty="0">
                <a:latin typeface="Book Antiqua" pitchFamily="18" charset="0"/>
              </a:rPr>
              <a:t>-</a:t>
            </a:r>
            <a:r>
              <a:rPr lang="it-IT" sz="2800" dirty="0">
                <a:latin typeface="Book Antiqua" pitchFamily="18" charset="0"/>
              </a:rPr>
              <a:t> </a:t>
            </a:r>
            <a:r>
              <a:rPr lang="it-IT" sz="2000" i="1" dirty="0">
                <a:latin typeface="Book Antiqua" pitchFamily="18" charset="0"/>
              </a:rPr>
              <a:t>i</a:t>
            </a:r>
            <a:r>
              <a:rPr lang="it-IT" sz="2000" dirty="0">
                <a:latin typeface="Book Antiqua" pitchFamily="18" charset="0"/>
              </a:rPr>
              <a:t>· -</a:t>
            </a:r>
            <a:r>
              <a:rPr lang="it-IT" sz="2000" i="1" dirty="0">
                <a:latin typeface="Book Antiqua" pitchFamily="18" charset="0"/>
              </a:rPr>
              <a:t>i= </a:t>
            </a:r>
            <a:r>
              <a:rPr lang="it-IT" sz="2000" i="1" dirty="0" smtClean="0">
                <a:latin typeface="Book Antiqua" pitchFamily="18" charset="0"/>
              </a:rPr>
              <a:t>-1</a:t>
            </a:r>
            <a:r>
              <a:rPr lang="it-IT" sz="2800" dirty="0">
                <a:latin typeface="Book Antiqua" pitchFamily="18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54304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Gli esempi di Cardano</a:t>
            </a:r>
            <a:b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it-IT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Esercizio in classe</a:t>
            </a:r>
            <a:endParaRPr lang="it-IT" sz="27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467544" y="1700808"/>
                <a:ext cx="8229600" cy="4525963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it-IT" b="0" i="1" smtClean="0">
                        <a:latin typeface="Cambria Math"/>
                      </a:rPr>
                      <m:t>(</m:t>
                    </m:r>
                    <m:r>
                      <a:rPr lang="it-IT" b="0" i="1">
                        <a:latin typeface="Cambria Math"/>
                      </a:rPr>
                      <m:t>5+ </m:t>
                    </m:r>
                    <m:rad>
                      <m:radPr>
                        <m:degHide m:val="on"/>
                        <m:ctrlPr>
                          <a:rPr lang="it-IT" i="1">
                            <a:latin typeface="Cambria Math"/>
                            <a:ea typeface="Cambria Math"/>
                          </a:rPr>
                        </m:ctrlPr>
                      </m:radPr>
                      <m:deg/>
                      <m:e>
                        <m:r>
                          <a:rPr lang="it-IT" b="0" i="1">
                            <a:latin typeface="Cambria Math"/>
                            <a:ea typeface="Cambria Math"/>
                          </a:rPr>
                          <m:t>−15</m:t>
                        </m:r>
                      </m:e>
                    </m:rad>
                    <m:r>
                      <a:rPr lang="it-IT" b="0" i="1"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r>
                  <a:rPr lang="it-IT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it-IT" i="1">
                            <a:latin typeface="Cambria Math"/>
                          </a:rPr>
                        </m:ctrlPr>
                      </m:dPr>
                      <m:e>
                        <m:r>
                          <a:rPr lang="it-IT" b="0" i="1">
                            <a:latin typeface="Cambria Math"/>
                          </a:rPr>
                          <m:t>5− </m:t>
                        </m:r>
                        <m:rad>
                          <m:radPr>
                            <m:degHide m:val="on"/>
                            <m:ctrlPr>
                              <a:rPr lang="it-IT" i="1">
                                <a:latin typeface="Cambria Math"/>
                                <a:ea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it-IT" b="0" i="1">
                                <a:latin typeface="Cambria Math"/>
                                <a:ea typeface="Cambria Math"/>
                              </a:rPr>
                              <m:t>−15</m:t>
                            </m:r>
                          </m:e>
                        </m:rad>
                      </m:e>
                    </m:d>
                    <m:r>
                      <a:rPr lang="it-IT" b="0" i="1"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endParaRPr lang="it-IT" b="0" i="1" dirty="0" smtClean="0">
                  <a:latin typeface="Cambria Math"/>
                  <a:ea typeface="Cambria Math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it-IT" b="0" i="1" smtClean="0">
                        <a:latin typeface="Cambria Math"/>
                        <a:ea typeface="Cambria Math"/>
                      </a:rPr>
                      <m:t>25 </m:t>
                    </m:r>
                    <m:r>
                      <a:rPr lang="it-IT" b="1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−</m:t>
                    </m:r>
                    <m:r>
                      <a:rPr lang="it-IT" b="1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𝟓</m:t>
                    </m:r>
                    <m:rad>
                      <m:radPr>
                        <m:degHide m:val="on"/>
                        <m:ctrlPr>
                          <a:rPr lang="it-IT" b="1" i="1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</m:ctrlPr>
                      </m:radPr>
                      <m:deg/>
                      <m:e>
                        <m:r>
                          <a:rPr lang="it-IT" b="1" i="1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it-IT" b="1" i="1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𝟏𝟓</m:t>
                        </m:r>
                      </m:e>
                    </m:rad>
                  </m:oMath>
                </a14:m>
                <a:r>
                  <a:rPr lang="it-IT" dirty="0" smtClean="0"/>
                  <a:t> </a:t>
                </a:r>
                <a:r>
                  <a:rPr lang="it-IT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+ </a:t>
                </a:r>
                <a14:m>
                  <m:oMath xmlns:m="http://schemas.openxmlformats.org/officeDocument/2006/math">
                    <m:r>
                      <a:rPr lang="it-IT" b="1" i="1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</a:rPr>
                      <m:t>𝟓</m:t>
                    </m:r>
                    <m:r>
                      <a:rPr lang="it-IT" b="1" i="1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it-IT" b="1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</m:ctrlPr>
                      </m:radPr>
                      <m:deg/>
                      <m:e>
                        <m:r>
                          <a:rPr lang="it-IT" b="1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it-IT" b="1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𝟏𝟓</m:t>
                        </m:r>
                      </m:e>
                    </m:rad>
                    <m:r>
                      <a:rPr lang="it-IT" b="1" i="1" smtClean="0">
                        <a:solidFill>
                          <a:srgbClr val="00B050"/>
                        </a:solidFill>
                        <a:latin typeface="Cambria Math"/>
                        <a:ea typeface="Cambria Math"/>
                      </a:rPr>
                      <m:t>+</m:t>
                    </m:r>
                    <m:r>
                      <a:rPr lang="it-IT" b="1" i="1" smtClean="0">
                        <a:solidFill>
                          <a:srgbClr val="00B050"/>
                        </a:solidFill>
                        <a:latin typeface="Cambria Math"/>
                        <a:ea typeface="Cambria Math"/>
                      </a:rPr>
                      <m:t>𝟏𝟓</m:t>
                    </m:r>
                    <m:r>
                      <a:rPr lang="it-IT" b="0" i="1" smtClean="0">
                        <a:latin typeface="Cambria Math"/>
                        <a:ea typeface="Cambria Math"/>
                      </a:rPr>
                      <m:t>=40</m:t>
                    </m:r>
                  </m:oMath>
                </a14:m>
                <a:endParaRPr lang="it-IT" dirty="0"/>
              </a:p>
              <a:p>
                <a:pPr marL="0" indent="0">
                  <a:buNone/>
                </a:pPr>
                <a:r>
                  <a:rPr lang="it-IT" sz="3000" b="1" dirty="0">
                    <a:solidFill>
                      <a:srgbClr val="C00000"/>
                    </a:solidFill>
                    <a:latin typeface="Book Antiqua" pitchFamily="18" charset="0"/>
                  </a:rPr>
                  <a:t>Più via meno di meno, fa meno di meno</a:t>
                </a:r>
                <a:endParaRPr lang="it-IT" sz="3000" b="1" dirty="0" smtClean="0">
                  <a:solidFill>
                    <a:srgbClr val="C00000"/>
                  </a:solidFill>
                  <a:latin typeface="Book Antiqua" pitchFamily="18" charset="0"/>
                </a:endParaRPr>
              </a:p>
              <a:p>
                <a:pPr marL="0" indent="0">
                  <a:buNone/>
                </a:pPr>
                <a:r>
                  <a:rPr lang="it-IT" sz="3000" b="1" dirty="0" smtClean="0">
                    <a:solidFill>
                      <a:schemeClr val="tx2">
                        <a:lumMod val="75000"/>
                      </a:schemeClr>
                    </a:solidFill>
                    <a:latin typeface="Book Antiqua" pitchFamily="18" charset="0"/>
                  </a:rPr>
                  <a:t>Più </a:t>
                </a:r>
                <a:r>
                  <a:rPr lang="it-IT" sz="3000" b="1" dirty="0">
                    <a:solidFill>
                      <a:schemeClr val="tx2">
                        <a:lumMod val="75000"/>
                      </a:schemeClr>
                    </a:solidFill>
                    <a:latin typeface="Book Antiqua" pitchFamily="18" charset="0"/>
                  </a:rPr>
                  <a:t>via più di meno, fa più di meno</a:t>
                </a:r>
                <a:endParaRPr lang="it-IT" sz="3000" b="1" dirty="0" smtClean="0">
                  <a:solidFill>
                    <a:schemeClr val="tx2">
                      <a:lumMod val="75000"/>
                    </a:schemeClr>
                  </a:solidFill>
                  <a:latin typeface="Book Antiqua" pitchFamily="18" charset="0"/>
                </a:endParaRPr>
              </a:p>
              <a:p>
                <a:pPr marL="0" indent="0">
                  <a:buNone/>
                </a:pPr>
                <a:r>
                  <a:rPr lang="it-IT" sz="3000" dirty="0" smtClean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ook Antiqua" pitchFamily="18" charset="0"/>
                  </a:rPr>
                  <a:t>Più </a:t>
                </a:r>
                <a:r>
                  <a:rPr lang="it-IT" sz="3000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ook Antiqua" pitchFamily="18" charset="0"/>
                  </a:rPr>
                  <a:t>di meno via men di meno, fa più</a:t>
                </a:r>
              </a:p>
              <a:p>
                <a:pPr marL="0" indent="0">
                  <a:buNone/>
                </a:pPr>
                <a:endParaRPr lang="it-IT" dirty="0">
                  <a:latin typeface="Book Antiqua" pitchFamily="18" charset="0"/>
                </a:endParaRPr>
              </a:p>
              <a:p>
                <a:pPr marL="0" indent="0">
                  <a:buNone/>
                </a:pPr>
                <a:r>
                  <a:rPr lang="it-IT" dirty="0" smtClean="0">
                    <a:latin typeface="Book Antiqua" pitchFamily="18" charset="0"/>
                  </a:rPr>
                  <a:t>Meno via più di meno, fa meno di meno</a:t>
                </a:r>
                <a:endParaRPr lang="it-IT" sz="2400" dirty="0">
                  <a:latin typeface="Book Antiqua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it-IT" b="1" i="1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it-IT" b="1" i="1">
                            <a:latin typeface="Cambria Math"/>
                          </a:rPr>
                        </m:ctrlPr>
                      </m:fPr>
                      <m:num>
                        <m:r>
                          <a:rPr lang="it-IT" b="1" i="1"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it-IT" b="1" i="1"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it-IT" b="1" dirty="0"/>
                  <a:t>  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it-IT" b="1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it-IT" b="1" i="1"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it-IT" b="1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it-IT" b="1" i="1">
                                <a:latin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it-IT" b="1" i="1">
                                <a:latin typeface="Cambria Math"/>
                              </a:rPr>
                              <m:t>𝟒</m:t>
                            </m:r>
                          </m:den>
                        </m:f>
                        <m:r>
                          <a:rPr lang="it-IT" b="1" i="1">
                            <a:latin typeface="Cambria Math"/>
                          </a:rPr>
                          <m:t> </m:t>
                        </m:r>
                      </m:e>
                    </m:rad>
                    <m:r>
                      <a:rPr lang="it-IT" b="1">
                        <a:latin typeface="Cambria Math"/>
                      </a:rPr>
                      <m:t>=</m:t>
                    </m:r>
                    <m:r>
                      <a:rPr lang="it-IT" b="1" i="1" smtClean="0">
                        <a:latin typeface="Cambria Math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it-IT" b="1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it-IT" b="1" i="1" smtClean="0"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it-IT" b="1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it-IT" b="1" i="1">
                                <a:latin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it-IT" b="1" i="1">
                                <a:latin typeface="Cambria Math"/>
                              </a:rPr>
                              <m:t>𝟔𝟒</m:t>
                            </m:r>
                          </m:den>
                        </m:f>
                      </m:e>
                    </m:rad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544" y="1700808"/>
                <a:ext cx="8229600" cy="4525963"/>
              </a:xfrm>
              <a:blipFill rotWithShape="1">
                <a:blip r:embed="rId2"/>
                <a:stretch>
                  <a:fillRect l="-17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524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L’algebra rinascimentale</a:t>
            </a:r>
            <a:b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it-IT" sz="31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Il contesto storico</a:t>
            </a:r>
            <a:endParaRPr lang="it-IT" sz="3100" i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 smtClean="0">
                <a:latin typeface="Book Antiqua" pitchFamily="18" charset="0"/>
              </a:rPr>
              <a:t>Erede dell’algebra araba del IX-X secolo, penetra nell’Occidente latino soprattutto a partire dal XIII secolo tramite Leonardo Pisano (e altre fonti indipendenti)</a:t>
            </a:r>
          </a:p>
          <a:p>
            <a:pPr marL="0" indent="0">
              <a:buNone/>
            </a:pPr>
            <a:endParaRPr lang="it-IT" dirty="0">
              <a:latin typeface="Book Antiqua" pitchFamily="18" charset="0"/>
            </a:endParaRPr>
          </a:p>
          <a:p>
            <a:pPr marL="0" indent="0">
              <a:buNone/>
            </a:pPr>
            <a:r>
              <a:rPr lang="it-IT" dirty="0" smtClean="0">
                <a:latin typeface="Book Antiqua" pitchFamily="18" charset="0"/>
              </a:rPr>
              <a:t>Fiorisce nelle (migliori) botteghe d’abaco, dove si educa lo </a:t>
            </a:r>
            <a:r>
              <a:rPr lang="it-IT" i="1" dirty="0" smtClean="0">
                <a:latin typeface="Book Antiqua" pitchFamily="18" charset="0"/>
              </a:rPr>
              <a:t>strato culturale intermedio</a:t>
            </a:r>
          </a:p>
          <a:p>
            <a:pPr marL="0" indent="0">
              <a:buNone/>
            </a:pPr>
            <a:r>
              <a:rPr lang="it-IT" dirty="0" smtClean="0">
                <a:latin typeface="Book Antiqua" pitchFamily="18" charset="0"/>
              </a:rPr>
              <a:t>E’ un’algebra retorica che serve essenzialmente </a:t>
            </a:r>
            <a:r>
              <a:rPr lang="it-IT" b="1" dirty="0" smtClean="0">
                <a:latin typeface="Book Antiqua" pitchFamily="18" charset="0"/>
              </a:rPr>
              <a:t>per risolvere problemi pratici </a:t>
            </a:r>
          </a:p>
          <a:p>
            <a:endParaRPr lang="it-IT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65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Il caso irriducibile è risolto?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/>
                      </a:rPr>
                      <m:t>𝑧</m:t>
                    </m:r>
                    <m:r>
                      <a:rPr lang="it-IT" sz="2400" b="0" i="1" smtClean="0">
                        <a:latin typeface="Cambria Math"/>
                      </a:rPr>
                      <m:t>= </m:t>
                    </m:r>
                    <m:rad>
                      <m:radPr>
                        <m:ctrlPr>
                          <a:rPr lang="it-IT" sz="2400" b="0" i="1" smtClean="0"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it-IT" sz="2400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𝟑</m:t>
                        </m:r>
                      </m:deg>
                      <m:e>
                        <m:r>
                          <a:rPr lang="it-IT" sz="2400" b="0" i="1" smtClean="0">
                            <a:latin typeface="Cambria Math"/>
                          </a:rPr>
                          <m:t>𝑎</m:t>
                        </m:r>
                        <m:r>
                          <a:rPr lang="it-IT" sz="2400" b="0" i="1" smtClean="0">
                            <a:latin typeface="Cambria Math"/>
                          </a:rPr>
                          <m:t>+ </m:t>
                        </m:r>
                        <m:rad>
                          <m:radPr>
                            <m:degHide m:val="on"/>
                            <m:ctrlPr>
                              <a:rPr lang="it-IT" sz="2400" b="0" i="1" smtClean="0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it-IT" sz="2400" b="0" i="1" smtClean="0">
                                <a:latin typeface="Cambria Math"/>
                              </a:rPr>
                              <m:t>−</m:t>
                            </m:r>
                            <m:r>
                              <a:rPr lang="it-IT" sz="2400" b="0" i="1" smtClean="0">
                                <a:latin typeface="Cambria Math"/>
                              </a:rPr>
                              <m:t>𝑏</m:t>
                            </m:r>
                          </m:e>
                        </m:rad>
                      </m:e>
                    </m:rad>
                  </m:oMath>
                </a14:m>
                <a:r>
                  <a:rPr lang="it-IT" sz="2400" dirty="0" smtClean="0"/>
                  <a:t> +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it-IT" sz="2400" i="1"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it-IT" sz="2400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𝟑</m:t>
                        </m:r>
                      </m:deg>
                      <m:e>
                        <m:r>
                          <a:rPr lang="it-IT" sz="2400" i="1">
                            <a:latin typeface="Cambria Math"/>
                          </a:rPr>
                          <m:t>𝑎</m:t>
                        </m:r>
                        <m:r>
                          <a:rPr lang="it-IT" sz="2400" b="0" i="1" smtClean="0">
                            <a:latin typeface="Cambria Math"/>
                          </a:rPr>
                          <m:t>−</m:t>
                        </m:r>
                        <m:r>
                          <a:rPr lang="it-IT" sz="2400" i="1">
                            <a:latin typeface="Cambria Math"/>
                          </a:rPr>
                          <m:t> </m:t>
                        </m:r>
                        <m:rad>
                          <m:radPr>
                            <m:degHide m:val="on"/>
                            <m:ctrlPr>
                              <a:rPr lang="it-IT" sz="24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it-IT" sz="2400" i="1">
                                <a:latin typeface="Cambria Math"/>
                              </a:rPr>
                              <m:t>−</m:t>
                            </m:r>
                            <m:r>
                              <a:rPr lang="it-IT" sz="2400" i="1">
                                <a:latin typeface="Cambria Math"/>
                              </a:rPr>
                              <m:t>𝑏</m:t>
                            </m:r>
                          </m:e>
                        </m:rad>
                      </m:e>
                    </m:rad>
                  </m:oMath>
                </a14:m>
                <a:endParaRPr lang="it-IT" sz="2400" dirty="0" smtClean="0"/>
              </a:p>
              <a:p>
                <a:pPr marL="0" indent="0" algn="ctr">
                  <a:buNone/>
                </a:pPr>
                <a:endParaRPr lang="it-IT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it-IT" b="0" i="1" smtClean="0">
                                  <a:latin typeface="Cambria Math"/>
                                </a:rPr>
                                <m:t> ± </m:t>
                              </m:r>
                              <m:rad>
                                <m:radPr>
                                  <m:degHide m:val="on"/>
                                  <m:ctrlPr>
                                    <a:rPr lang="it-IT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it-IT" b="0" i="1" smtClean="0"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r>
                                    <a:rPr lang="it-IT" b="0" i="1" smtClean="0"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e>
                              </m:rad>
                            </m:e>
                          </m:d>
                        </m:e>
                        <m:sup>
                          <m:r>
                            <a:rPr lang="it-IT" b="0" i="1" smtClean="0"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it-IT" b="0" i="1" smtClean="0">
                          <a:latin typeface="Cambria Math"/>
                        </a:rPr>
                        <m:t>=</m:t>
                      </m:r>
                      <m:r>
                        <a:rPr lang="it-IT" b="0" i="1" smtClean="0">
                          <a:latin typeface="Cambria Math"/>
                        </a:rPr>
                        <m:t>𝑎</m:t>
                      </m:r>
                      <m:r>
                        <a:rPr lang="it-IT" b="0" i="1" smtClean="0">
                          <a:latin typeface="Cambria Math"/>
                        </a:rPr>
                        <m:t> ± </m:t>
                      </m:r>
                      <m:rad>
                        <m:radPr>
                          <m:degHide m:val="on"/>
                          <m:ctrlPr>
                            <a:rPr lang="it-IT" b="0" i="1" smtClean="0">
                              <a:latin typeface="Cambria Math"/>
                              <a:ea typeface="Cambria Math"/>
                            </a:rPr>
                          </m:ctrlPr>
                        </m:radPr>
                        <m:deg/>
                        <m:e>
                          <m:r>
                            <a:rPr lang="it-IT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it-IT" b="0" i="1" smtClean="0">
                              <a:latin typeface="Cambria Math"/>
                              <a:ea typeface="Cambria Math"/>
                            </a:rPr>
                            <m:t>𝑏</m:t>
                          </m:r>
                        </m:e>
                      </m:rad>
                    </m:oMath>
                  </m:oMathPara>
                </a14:m>
                <a:endParaRPr lang="it-IT" b="0" dirty="0" smtClean="0">
                  <a:ea typeface="Cambria Math"/>
                </a:endParaRPr>
              </a:p>
              <a:p>
                <a:pPr marL="0" indent="0" algn="ctr">
                  <a:buNone/>
                </a:pPr>
                <a:endParaRPr lang="it-IT" dirty="0" smtClean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it-IT" i="1" smtClean="0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ad>
                                <m:radPr>
                                  <m:ctrlPr>
                                    <a:rPr lang="it-IT" b="1" i="1" smtClean="0">
                                      <a:solidFill>
                                        <a:schemeClr val="tx2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radPr>
                                <m:deg>
                                  <m:r>
                                    <m:rPr>
                                      <m:brk m:alnAt="7"/>
                                    </m:rPr>
                                    <a:rPr lang="it-IT" b="1" i="1" smtClean="0">
                                      <a:solidFill>
                                        <a:schemeClr val="tx2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</a:rPr>
                                    <m:t>𝟑</m:t>
                                  </m:r>
                                </m:deg>
                                <m:e>
                                  <m:sSup>
                                    <m:sSupPr>
                                      <m:ctrlPr>
                                        <a:rPr lang="it-IT" b="1" i="1" smtClean="0">
                                          <a:solidFill>
                                            <a:schemeClr val="tx2">
                                              <a:lumMod val="75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b="1" i="1" smtClean="0">
                                          <a:solidFill>
                                            <a:schemeClr val="tx2">
                                              <a:lumMod val="75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  <m:t>𝒂</m:t>
                                      </m:r>
                                    </m:e>
                                    <m:sup>
                                      <m:r>
                                        <a:rPr lang="it-IT" b="1" i="1" smtClean="0">
                                          <a:solidFill>
                                            <a:schemeClr val="tx2">
                                              <a:lumMod val="75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r>
                                    <a:rPr lang="it-IT" b="1" i="1" smtClean="0">
                                      <a:solidFill>
                                        <a:schemeClr val="tx2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it-IT" b="1" i="1" smtClean="0">
                                          <a:solidFill>
                                            <a:schemeClr val="tx2">
                                              <a:lumMod val="75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b="1" i="1" smtClean="0">
                                          <a:solidFill>
                                            <a:schemeClr val="tx2">
                                              <a:lumMod val="75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  <m:t>𝒃</m:t>
                                      </m:r>
                                    </m:e>
                                    <m:sup>
                                      <m:r>
                                        <a:rPr lang="it-IT" b="1" i="1" smtClean="0">
                                          <a:solidFill>
                                            <a:schemeClr val="tx2">
                                              <a:lumMod val="75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  <m:t>𝟐</m:t>
                                      </m:r>
                                    </m:sup>
                                  </m:sSup>
                                </m:e>
                              </m:rad>
                              <m:r>
                                <a:rPr lang="it-IT" b="1" i="1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= </m:t>
                              </m:r>
                              <m:sSup>
                                <m:sSupPr>
                                  <m:ctrlPr>
                                    <a:rPr lang="it-IT" b="1" i="1">
                                      <a:solidFill>
                                        <a:schemeClr val="tx2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it-IT" b="1" i="1">
                                      <a:solidFill>
                                        <a:schemeClr val="tx2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it-IT" b="1" i="1">
                                      <a:solidFill>
                                        <a:schemeClr val="tx2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it-IT" b="1" i="1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+ </m:t>
                              </m:r>
                              <m:sSup>
                                <m:sSupPr>
                                  <m:ctrlPr>
                                    <a:rPr lang="it-IT" b="1" i="1">
                                      <a:solidFill>
                                        <a:schemeClr val="tx2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it-IT" b="1" i="1">
                                      <a:solidFill>
                                        <a:schemeClr val="tx2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</a:rPr>
                                    <m:t>𝒚</m:t>
                                  </m:r>
                                </m:e>
                                <m:sup>
                                  <m:r>
                                    <a:rPr lang="it-IT" b="1" i="1">
                                      <a:solidFill>
                                        <a:schemeClr val="tx2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  <m:e>
                              <m:r>
                                <a:rPr lang="it-IT" b="0" i="1" smtClean="0">
                                  <a:latin typeface="Cambria Math"/>
                                </a:rPr>
                                <m:t>𝑎</m:t>
                              </m:r>
                              <m:r>
                                <a:rPr lang="it-IT" b="0" i="1" smtClean="0">
                                  <a:latin typeface="Cambria Math"/>
                                </a:rPr>
                                <m:t>= </m:t>
                              </m:r>
                              <m:sSup>
                                <m:sSupPr>
                                  <m:ctrlPr>
                                    <a:rPr lang="it-IT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it-IT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it-IT" b="0" i="1" smtClean="0">
                                  <a:latin typeface="Cambria Math"/>
                                </a:rPr>
                                <m:t> −3 </m:t>
                              </m:r>
                              <m:r>
                                <a:rPr lang="it-IT" b="0" i="1" smtClean="0">
                                  <a:latin typeface="Cambria Math"/>
                                </a:rPr>
                                <m:t>𝑥</m:t>
                              </m:r>
                              <m:sSup>
                                <m:sSupPr>
                                  <m:ctrlPr>
                                    <a:rPr lang="it-IT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it-IT" b="0" i="1" smtClean="0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eqArr>
                        </m:e>
                      </m:d>
                    </m:oMath>
                  </m:oMathPara>
                </a14:m>
                <a:endParaRPr lang="it-IT" dirty="0" smtClean="0"/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1">
                <a:blip r:embed="rId2"/>
                <a:stretch>
                  <a:fillRect t="-4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ln w="12700"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 dirty="0">
                <a:latin typeface="Book Antiqua" pitchFamily="18" charset="0"/>
              </a:rPr>
              <a:t>Volendo trovare il lato cubico di </a:t>
            </a:r>
            <a:r>
              <a:rPr lang="it-IT" dirty="0" err="1">
                <a:latin typeface="Book Antiqua" pitchFamily="18" charset="0"/>
              </a:rPr>
              <a:t>simil</a:t>
            </a:r>
            <a:r>
              <a:rPr lang="it-IT" dirty="0">
                <a:latin typeface="Book Antiqua" pitchFamily="18" charset="0"/>
              </a:rPr>
              <a:t> specie di radici per </a:t>
            </a:r>
            <a:r>
              <a:rPr lang="it-IT" dirty="0" err="1">
                <a:latin typeface="Book Antiqua" pitchFamily="18" charset="0"/>
              </a:rPr>
              <a:t>prattica</a:t>
            </a:r>
            <a:r>
              <a:rPr lang="it-IT" dirty="0">
                <a:latin typeface="Book Antiqua" pitchFamily="18" charset="0"/>
              </a:rPr>
              <a:t> si terrà in questo modo: </a:t>
            </a:r>
            <a:r>
              <a:rPr lang="it-IT" b="1" dirty="0" err="1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Giongasi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 il quadrato del numero col quadrato della R. e della somma si pigli il lato cubico, poi si cerchi</a:t>
            </a:r>
            <a:r>
              <a:rPr lang="it-IT" dirty="0">
                <a:latin typeface="Book Antiqua" pitchFamily="18" charset="0"/>
              </a:rPr>
              <a:t> </a:t>
            </a:r>
            <a:r>
              <a:rPr lang="it-IT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a tentone 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di trovare un numero et una </a:t>
            </a:r>
            <a:r>
              <a:rPr lang="it-IT" b="1" dirty="0" err="1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R.q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. che li loro quadrati </a:t>
            </a:r>
            <a:r>
              <a:rPr lang="it-IT" b="1" dirty="0" err="1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gionti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 insieme faccino tanto quanto fu il lato cubico detto di sopra..</a:t>
            </a:r>
          </a:p>
          <a:p>
            <a:pPr marL="0" indent="0">
              <a:buNone/>
            </a:pPr>
            <a:endParaRPr lang="it-IT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asellaDiTesto 4"/>
              <p:cNvSpPr txBox="1"/>
              <p:nvPr/>
            </p:nvSpPr>
            <p:spPr>
              <a:xfrm>
                <a:off x="1763688" y="4509120"/>
                <a:ext cx="2448272" cy="1754326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>
                    <a:latin typeface="Book Antiqua" pitchFamily="18" charset="0"/>
                  </a:rPr>
                  <a:t>Esempio</a:t>
                </a:r>
              </a:p>
              <a:p>
                <a:endParaRPr lang="it-IT" dirty="0" smtClean="0">
                  <a:latin typeface="Book Antiqua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it-IT" b="0" i="1" smtClean="0"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it-IT" b="0" i="1" smtClean="0">
                          <a:latin typeface="Cambria Math"/>
                        </a:rPr>
                        <m:t>=15</m:t>
                      </m:r>
                      <m:r>
                        <a:rPr lang="it-IT" b="0" i="1" smtClean="0">
                          <a:latin typeface="Cambria Math"/>
                        </a:rPr>
                        <m:t>𝑥</m:t>
                      </m:r>
                      <m:r>
                        <a:rPr lang="it-IT" b="0" i="1" smtClean="0">
                          <a:latin typeface="Cambria Math"/>
                        </a:rPr>
                        <m:t>+4</m:t>
                      </m:r>
                    </m:oMath>
                  </m:oMathPara>
                </a14:m>
                <a:endParaRPr lang="it-IT" dirty="0" smtClean="0">
                  <a:latin typeface="Book Antiqua" pitchFamily="18" charset="0"/>
                </a:endParaRPr>
              </a:p>
              <a:p>
                <a:endParaRPr lang="it-IT" dirty="0" smtClean="0">
                  <a:latin typeface="Book Antiqua" pitchFamily="18" charset="0"/>
                </a:endParaRPr>
              </a:p>
              <a:p>
                <a:r>
                  <a:rPr lang="it-IT" dirty="0" err="1" smtClean="0">
                    <a:latin typeface="Book Antiqua" pitchFamily="18" charset="0"/>
                  </a:rPr>
                  <a:t>Bombelli</a:t>
                </a:r>
                <a:r>
                  <a:rPr lang="it-IT" dirty="0" smtClean="0">
                    <a:latin typeface="Book Antiqua" pitchFamily="18" charset="0"/>
                  </a:rPr>
                  <a:t> 1572, pp.193-4,  180-181</a:t>
                </a:r>
                <a:endParaRPr lang="it-IT" dirty="0">
                  <a:latin typeface="Book Antiqua" pitchFamily="18" charset="0"/>
                </a:endParaRPr>
              </a:p>
            </p:txBody>
          </p:sp>
        </mc:Choice>
        <mc:Fallback>
          <p:sp>
            <p:nvSpPr>
              <p:cNvPr id="5" name="CasellaDiTes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8" y="4509120"/>
                <a:ext cx="2448272" cy="1754326"/>
              </a:xfrm>
              <a:prstGeom prst="rect">
                <a:avLst/>
              </a:prstGeom>
              <a:blipFill rotWithShape="1">
                <a:blip r:embed="rId3"/>
                <a:stretch>
                  <a:fillRect l="-1985" t="-1389" b="-4861"/>
                </a:stretch>
              </a:blipFill>
              <a:ln w="31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903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/>
          <a:lstStyle/>
          <a:p>
            <a:pPr algn="l"/>
            <a:r>
              <a:rPr lang="it-IT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Le radici </a:t>
            </a:r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cubiche legate</a:t>
            </a:r>
            <a:endParaRPr lang="it-IT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it-IT" i="1" dirty="0">
                <a:latin typeface="Book Antiqua" pitchFamily="18" charset="0"/>
              </a:rPr>
              <a:t>m</a:t>
            </a:r>
            <a:r>
              <a:rPr lang="it-IT" i="1" dirty="0" smtClean="0">
                <a:latin typeface="Book Antiqua" pitchFamily="18" charset="0"/>
              </a:rPr>
              <a:t>olti di più sono li casi dell’agguagliare dove ne </a:t>
            </a:r>
            <a:r>
              <a:rPr lang="it-IT" i="1" dirty="0">
                <a:latin typeface="Book Antiqua" pitchFamily="18" charset="0"/>
              </a:rPr>
              <a:t>nasce questa sorte di R. </a:t>
            </a:r>
            <a:r>
              <a:rPr lang="it-IT" i="1" dirty="0" smtClean="0">
                <a:latin typeface="Book Antiqua" pitchFamily="18" charset="0"/>
              </a:rPr>
              <a:t>che quelli dove nasce l’altra, la </a:t>
            </a:r>
            <a:r>
              <a:rPr lang="it-IT" i="1" dirty="0">
                <a:latin typeface="Book Antiqua" pitchFamily="18" charset="0"/>
              </a:rPr>
              <a:t>quale parerà a molti più tosto </a:t>
            </a:r>
            <a:r>
              <a:rPr lang="it-IT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sofistica che </a:t>
            </a:r>
            <a:r>
              <a:rPr lang="it-IT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reale.</a:t>
            </a:r>
            <a:endParaRPr lang="it-IT" b="1" i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  <a:p>
            <a:pPr>
              <a:buFontTx/>
              <a:buNone/>
            </a:pPr>
            <a:r>
              <a:rPr lang="it-IT" i="1" dirty="0">
                <a:latin typeface="Book Antiqua" pitchFamily="18" charset="0"/>
              </a:rPr>
              <a:t>E tale opinione ho tenuto anch’io, sin che ho trovato la sua </a:t>
            </a:r>
            <a:r>
              <a:rPr lang="it-IT" i="1" dirty="0" err="1">
                <a:latin typeface="Book Antiqua" pitchFamily="18" charset="0"/>
              </a:rPr>
              <a:t>dimostratione</a:t>
            </a:r>
            <a:r>
              <a:rPr lang="it-IT" i="1" dirty="0">
                <a:latin typeface="Book Antiqua" pitchFamily="18" charset="0"/>
              </a:rPr>
              <a:t> in </a:t>
            </a:r>
            <a:r>
              <a:rPr lang="it-IT" i="1" dirty="0" smtClean="0">
                <a:latin typeface="Book Antiqua" pitchFamily="18" charset="0"/>
              </a:rPr>
              <a:t>linee</a:t>
            </a:r>
          </a:p>
          <a:p>
            <a:pPr>
              <a:buFontTx/>
              <a:buNone/>
            </a:pPr>
            <a:r>
              <a:rPr lang="it-IT" dirty="0" smtClean="0">
                <a:latin typeface="Book Antiqua" pitchFamily="18" charset="0"/>
              </a:rPr>
              <a:t>Costruzione geometrica di una radice reale</a:t>
            </a:r>
          </a:p>
          <a:p>
            <a:pPr>
              <a:buFontTx/>
              <a:buNone/>
            </a:pPr>
            <a:r>
              <a:rPr lang="it-IT" dirty="0">
                <a:latin typeface="Book Antiqua" pitchFamily="18" charset="0"/>
              </a:rPr>
              <a:t>d</a:t>
            </a:r>
            <a:r>
              <a:rPr lang="it-IT" dirty="0" smtClean="0">
                <a:latin typeface="Book Antiqua" pitchFamily="18" charset="0"/>
              </a:rPr>
              <a:t>i una cubica irriducibile</a:t>
            </a:r>
          </a:p>
          <a:p>
            <a:pPr>
              <a:buFontTx/>
              <a:buNone/>
            </a:pPr>
            <a:endParaRPr lang="it-IT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93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 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it-IT" smtClean="0"/>
              <a:t> </a:t>
            </a:r>
          </a:p>
        </p:txBody>
      </p:sp>
      <p:pic>
        <p:nvPicPr>
          <p:cNvPr id="3789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4278313" cy="612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3" name="Picture 11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404813"/>
            <a:ext cx="4038600" cy="3227387"/>
          </a:xfrm>
          <a:noFill/>
        </p:spPr>
      </p:pic>
    </p:spTree>
    <p:extLst>
      <p:ext uri="{BB962C8B-B14F-4D97-AF65-F5344CB8AC3E}">
        <p14:creationId xmlns:p14="http://schemas.microsoft.com/office/powerpoint/2010/main" val="227027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116632"/>
                <a:ext cx="8229600" cy="936104"/>
              </a:xfrm>
            </p:spPr>
            <p:txBody>
              <a:bodyPr>
                <a:normAutofit fontScale="90000"/>
              </a:bodyPr>
              <a:lstStyle/>
              <a:p>
                <a:pPr algn="l"/>
                <a:r>
                  <a:rPr lang="it-IT" dirty="0" smtClean="0"/>
                  <a:t/>
                </a:r>
                <a:br>
                  <a:rPr lang="it-IT" dirty="0" smtClean="0"/>
                </a:br>
                <a:r>
                  <a:rPr lang="it-IT" dirty="0"/>
                  <a:t/>
                </a:r>
                <a:br>
                  <a:rPr lang="it-IT" dirty="0"/>
                </a:br>
                <a:r>
                  <a:rPr lang="it-IT" b="1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ook Antiqua" pitchFamily="18" charset="0"/>
                  </a:rPr>
                  <a:t>La </a:t>
                </a:r>
                <a:r>
                  <a:rPr lang="it-IT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ook Antiqua" pitchFamily="18" charset="0"/>
                  </a:rPr>
                  <a:t>dimostrazione </a:t>
                </a:r>
                <a:r>
                  <a:rPr lang="it-IT" b="1" i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ook Antiqua" pitchFamily="18" charset="0"/>
                  </a:rPr>
                  <a:t>in </a:t>
                </a:r>
                <a:r>
                  <a:rPr lang="it-IT" b="1" i="1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ook Antiqua" pitchFamily="18" charset="0"/>
                  </a:rPr>
                  <a:t>linea</a:t>
                </a:r>
                <a:br>
                  <a:rPr lang="it-IT" b="1" i="1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ook Antiqua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3600" b="1" i="1">
                              <a:solidFill>
                                <a:srgbClr val="00206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it-IT" sz="3600" b="1" i="1">
                              <a:solidFill>
                                <a:srgbClr val="00206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𝒙</m:t>
                          </m:r>
                        </m:e>
                        <m:sup>
                          <m:r>
                            <a:rPr lang="it-IT" sz="3600" b="1" i="1">
                              <a:solidFill>
                                <a:srgbClr val="00206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𝟑</m:t>
                          </m:r>
                        </m:sup>
                      </m:sSup>
                      <m:r>
                        <a:rPr lang="it-IT" sz="3600" b="1" i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  <m:r>
                        <a:rPr lang="it-IT" sz="3600" b="1" i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𝟔</m:t>
                      </m:r>
                      <m:r>
                        <a:rPr lang="it-IT" sz="3600" b="1" i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𝒙</m:t>
                      </m:r>
                      <m:r>
                        <a:rPr lang="it-IT" sz="3600" b="1" i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+</m:t>
                      </m:r>
                      <m:r>
                        <a:rPr lang="it-IT" sz="3600" b="1" i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𝟒</m:t>
                      </m:r>
                    </m:oMath>
                  </m:oMathPara>
                </a14:m>
                <a:r>
                  <a:rPr lang="it-IT" b="1" i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ook Antiqua" pitchFamily="18" charset="0"/>
                  </a:rPr>
                  <a:t/>
                </a:r>
                <a:br>
                  <a:rPr lang="it-IT" b="1" i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ook Antiqua" pitchFamily="18" charset="0"/>
                  </a:rPr>
                </a:br>
                <a:r>
                  <a:rPr lang="it-IT" b="1" i="1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ook Antiqua" pitchFamily="18" charset="0"/>
                  </a:rPr>
                  <a:t/>
                </a:r>
                <a:br>
                  <a:rPr lang="it-IT" b="1" i="1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ook Antiqua" pitchFamily="18" charset="0"/>
                  </a:rPr>
                </a:br>
                <a:endParaRPr lang="it-IT" dirty="0"/>
              </a:p>
            </p:txBody>
          </p:sp>
        </mc:Choice>
        <mc:Fallback xmlns="">
          <p:sp>
            <p:nvSpPr>
              <p:cNvPr id="2" name="Titol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116632"/>
                <a:ext cx="8229600" cy="936104"/>
              </a:xfrm>
              <a:blipFill rotWithShape="1">
                <a:blip r:embed="rId2"/>
                <a:stretch>
                  <a:fillRect l="-2741" t="-27273" b="-259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836712"/>
                <a:ext cx="8229600" cy="5832648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endParaRPr lang="it-IT" dirty="0" smtClean="0">
                  <a:latin typeface="Book Antiqua" pitchFamily="18" charset="0"/>
                </a:endParaRPr>
              </a:p>
              <a:p>
                <a:pPr marL="0" indent="0">
                  <a:buNone/>
                </a:pPr>
                <a:r>
                  <a:rPr lang="it-IT" dirty="0" smtClean="0">
                    <a:latin typeface="Book Antiqua" pitchFamily="18" charset="0"/>
                  </a:rPr>
                  <a:t>Si considera lo squadro inferiore vincolato a scorrere per i punti </a:t>
                </a:r>
                <a:r>
                  <a:rPr lang="it-IT" i="1" dirty="0" smtClean="0">
                    <a:latin typeface="Book Antiqua" pitchFamily="18" charset="0"/>
                  </a:rPr>
                  <a:t>r</a:t>
                </a:r>
                <a:r>
                  <a:rPr lang="it-IT" dirty="0" smtClean="0">
                    <a:latin typeface="Book Antiqua" pitchFamily="18" charset="0"/>
                  </a:rPr>
                  <a:t> e </a:t>
                </a:r>
                <a:r>
                  <a:rPr lang="it-IT" i="1" dirty="0" smtClean="0">
                    <a:latin typeface="Book Antiqua" pitchFamily="18" charset="0"/>
                  </a:rPr>
                  <a:t>m</a:t>
                </a:r>
                <a:r>
                  <a:rPr lang="it-IT" dirty="0" smtClean="0">
                    <a:latin typeface="Book Antiqua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/>
                      </a:rPr>
                      <m:t>𝑙𝑚</m:t>
                    </m:r>
                    <m:r>
                      <a:rPr lang="it-IT" b="0" i="1" smtClean="0">
                        <a:latin typeface="Cambria Math"/>
                      </a:rPr>
                      <m:t>=1</m:t>
                    </m:r>
                  </m:oMath>
                </a14:m>
                <a:r>
                  <a:rPr lang="it-IT" dirty="0" smtClean="0">
                    <a:latin typeface="Book Antiqua" pitchFamily="18" charset="0"/>
                  </a:rPr>
                  <a:t>)</a:t>
                </a:r>
              </a:p>
              <a:p>
                <a:pPr marL="0" indent="0">
                  <a:buNone/>
                </a:pPr>
                <a:r>
                  <a:rPr lang="it-IT" dirty="0" smtClean="0">
                    <a:latin typeface="Book Antiqua" pitchFamily="18" charset="0"/>
                  </a:rPr>
                  <a:t>Si assume che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/>
                      </a:rPr>
                      <m:t>𝑓𝑙</m:t>
                    </m:r>
                    <m:r>
                      <a:rPr lang="it-IT" b="0" i="1" smtClean="0">
                        <a:latin typeface="Cambria Math"/>
                      </a:rPr>
                      <m:t>=6</m:t>
                    </m:r>
                  </m:oMath>
                </a14:m>
                <a:r>
                  <a:rPr lang="it-IT" dirty="0" smtClean="0">
                    <a:latin typeface="Book Antiqua" pitchFamily="18" charset="0"/>
                  </a:rPr>
                  <a:t> e che </a:t>
                </a:r>
                <a:r>
                  <a:rPr lang="it-IT" dirty="0" err="1" smtClean="0">
                    <a:latin typeface="Book Antiqua" pitchFamily="18" charset="0"/>
                  </a:rPr>
                  <a:t>Rett</a:t>
                </a:r>
                <a:r>
                  <a:rPr lang="it-IT" dirty="0" smtClean="0">
                    <a:latin typeface="Book Antiqua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/>
                      </a:rPr>
                      <m:t>𝑙𝑎𝑏𝑓</m:t>
                    </m:r>
                    <m:r>
                      <a:rPr lang="it-IT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it-IT" dirty="0" smtClean="0">
                    <a:latin typeface="Book Antiqua" pitchFamily="18" charset="0"/>
                  </a:rPr>
                  <a:t>=4</a:t>
                </a:r>
              </a:p>
              <a:p>
                <a:pPr marL="0" indent="0">
                  <a:buNone/>
                </a:pPr>
                <a:r>
                  <a:rPr lang="it-IT" dirty="0" smtClean="0">
                    <a:latin typeface="Book Antiqua" pitchFamily="18" charset="0"/>
                  </a:rPr>
                  <a:t>Si muove il secondo squadro in modo che scorra sulla retta da e che i punti </a:t>
                </a:r>
                <a:r>
                  <a:rPr lang="it-IT" i="1" dirty="0" smtClean="0">
                    <a:latin typeface="Book Antiqua" pitchFamily="18" charset="0"/>
                  </a:rPr>
                  <a:t>p</a:t>
                </a:r>
                <a:r>
                  <a:rPr lang="it-IT" dirty="0" smtClean="0">
                    <a:latin typeface="Book Antiqua" pitchFamily="18" charset="0"/>
                  </a:rPr>
                  <a:t>, </a:t>
                </a:r>
                <a:r>
                  <a:rPr lang="it-IT" i="1" dirty="0" smtClean="0">
                    <a:latin typeface="Book Antiqua" pitchFamily="18" charset="0"/>
                  </a:rPr>
                  <a:t>f</a:t>
                </a:r>
                <a:r>
                  <a:rPr lang="it-IT" dirty="0" smtClean="0">
                    <a:latin typeface="Book Antiqua" pitchFamily="18" charset="0"/>
                  </a:rPr>
                  <a:t> e </a:t>
                </a:r>
                <a:r>
                  <a:rPr lang="it-IT" i="1" dirty="0" smtClean="0">
                    <a:latin typeface="Book Antiqua" pitchFamily="18" charset="0"/>
                  </a:rPr>
                  <a:t>r</a:t>
                </a:r>
                <a:r>
                  <a:rPr lang="it-IT" dirty="0" smtClean="0">
                    <a:latin typeface="Book Antiqua" pitchFamily="18" charset="0"/>
                  </a:rPr>
                  <a:t> siano allineati. Quando questo accade, il segmento </a:t>
                </a:r>
                <a:r>
                  <a:rPr lang="it-IT" i="1" dirty="0" smtClean="0">
                    <a:latin typeface="Book Antiqua" pitchFamily="18" charset="0"/>
                  </a:rPr>
                  <a:t>x</a:t>
                </a:r>
                <a:r>
                  <a:rPr lang="it-IT" dirty="0" smtClean="0">
                    <a:latin typeface="Book Antiqua" pitchFamily="18" charset="0"/>
                  </a:rPr>
                  <a:t> rappresenta l’incognita</a:t>
                </a:r>
              </a:p>
              <a:p>
                <a:pPr marL="0" indent="0">
                  <a:buNone/>
                </a:pPr>
                <a:r>
                  <a:rPr lang="it-IT" i="1" dirty="0">
                    <a:latin typeface="Book Antiqua" pitchFamily="18" charset="0"/>
                  </a:rPr>
                  <a:t>ml : li = li : lg </a:t>
                </a:r>
                <a:r>
                  <a:rPr lang="it-IT" i="1" dirty="0" smtClean="0">
                    <a:latin typeface="Book Antiqua" pitchFamily="18" charset="0"/>
                  </a:rPr>
                  <a:t> </a:t>
                </a:r>
                <a:r>
                  <a:rPr lang="it-IT" dirty="0" smtClean="0">
                    <a:latin typeface="Book Antiqua" pitchFamily="18" charset="0"/>
                  </a:rPr>
                  <a:t>quindi </a:t>
                </a:r>
                <a:r>
                  <a:rPr lang="it-IT" i="1" dirty="0" smtClean="0">
                    <a:latin typeface="Book Antiqua" pitchFamily="18" charset="0"/>
                  </a:rPr>
                  <a:t>lg=x</a:t>
                </a:r>
                <a:r>
                  <a:rPr lang="it-IT" i="1" baseline="30000" dirty="0" smtClean="0">
                    <a:latin typeface="Book Antiqua" pitchFamily="18" charset="0"/>
                  </a:rPr>
                  <a:t>2</a:t>
                </a:r>
              </a:p>
              <a:p>
                <a:pPr marL="0" indent="0">
                  <a:buNone/>
                </a:pPr>
                <a:r>
                  <a:rPr lang="it-IT" dirty="0" err="1">
                    <a:latin typeface="Book Antiqua" pitchFamily="18" charset="0"/>
                  </a:rPr>
                  <a:t>Rett</a:t>
                </a:r>
                <a:r>
                  <a:rPr lang="it-IT" i="1" dirty="0">
                    <a:latin typeface="Book Antiqua" pitchFamily="18" charset="0"/>
                  </a:rPr>
                  <a:t>(</a:t>
                </a:r>
                <a:r>
                  <a:rPr lang="it-IT" i="1" dirty="0" err="1">
                    <a:latin typeface="Book Antiqua" pitchFamily="18" charset="0"/>
                  </a:rPr>
                  <a:t>rlg</a:t>
                </a:r>
                <a:r>
                  <a:rPr lang="it-IT" i="1" dirty="0">
                    <a:latin typeface="Book Antiqua" pitchFamily="18" charset="0"/>
                  </a:rPr>
                  <a:t>)=</a:t>
                </a:r>
                <a:r>
                  <a:rPr lang="it-IT" i="1" dirty="0" smtClean="0">
                    <a:latin typeface="Book Antiqua" pitchFamily="18" charset="0"/>
                  </a:rPr>
                  <a:t>x</a:t>
                </a:r>
                <a:r>
                  <a:rPr lang="it-IT" i="1" baseline="30000" dirty="0" smtClean="0">
                    <a:latin typeface="Book Antiqua" pitchFamily="18" charset="0"/>
                  </a:rPr>
                  <a:t>3 </a:t>
                </a:r>
                <a:r>
                  <a:rPr lang="it-IT" i="1" dirty="0" smtClean="0">
                    <a:latin typeface="Book Antiqua" pitchFamily="18" charset="0"/>
                  </a:rPr>
                  <a:t> </a:t>
                </a:r>
                <a:r>
                  <a:rPr lang="it-IT" dirty="0" smtClean="0">
                    <a:latin typeface="Book Antiqua" pitchFamily="18" charset="0"/>
                  </a:rPr>
                  <a:t>e </a:t>
                </a:r>
              </a:p>
              <a:p>
                <a:pPr marL="0" indent="0">
                  <a:buNone/>
                </a:pPr>
                <a:r>
                  <a:rPr lang="it-IT" dirty="0" err="1" smtClean="0">
                    <a:latin typeface="Book Antiqua" pitchFamily="18" charset="0"/>
                  </a:rPr>
                  <a:t>Rett</a:t>
                </a:r>
                <a:r>
                  <a:rPr lang="it-IT" i="1" dirty="0" smtClean="0">
                    <a:latin typeface="Book Antiqua" pitchFamily="18" charset="0"/>
                  </a:rPr>
                  <a:t>(</a:t>
                </a:r>
                <a:r>
                  <a:rPr lang="it-IT" i="1" dirty="0" err="1" smtClean="0">
                    <a:latin typeface="Book Antiqua" pitchFamily="18" charset="0"/>
                  </a:rPr>
                  <a:t>abhr</a:t>
                </a:r>
                <a:r>
                  <a:rPr lang="it-IT" i="1" dirty="0" smtClean="0">
                    <a:latin typeface="Book Antiqua" pitchFamily="18" charset="0"/>
                  </a:rPr>
                  <a:t>)=6x+4</a:t>
                </a:r>
              </a:p>
              <a:p>
                <a:pPr marL="0" indent="0">
                  <a:buNone/>
                </a:pPr>
                <a:r>
                  <a:rPr lang="it-IT" dirty="0" smtClean="0">
                    <a:latin typeface="Book Antiqua" pitchFamily="18" charset="0"/>
                  </a:rPr>
                  <a:t>Ma </a:t>
                </a:r>
                <a:r>
                  <a:rPr lang="it-IT" dirty="0" err="1" smtClean="0">
                    <a:latin typeface="Book Antiqua" pitchFamily="18" charset="0"/>
                  </a:rPr>
                  <a:t>Rett</a:t>
                </a:r>
                <a:r>
                  <a:rPr lang="it-IT" i="1" dirty="0" smtClean="0">
                    <a:latin typeface="Book Antiqua" pitchFamily="18" charset="0"/>
                  </a:rPr>
                  <a:t>(</a:t>
                </a:r>
                <a:r>
                  <a:rPr lang="it-IT" i="1" dirty="0" err="1" smtClean="0">
                    <a:latin typeface="Book Antiqua" pitchFamily="18" charset="0"/>
                  </a:rPr>
                  <a:t>labf</a:t>
                </a:r>
                <a:r>
                  <a:rPr lang="it-IT" i="1" dirty="0">
                    <a:latin typeface="Book Antiqua" pitchFamily="18" charset="0"/>
                  </a:rPr>
                  <a:t>)=</a:t>
                </a:r>
                <a:r>
                  <a:rPr lang="it-IT" dirty="0" err="1">
                    <a:latin typeface="Book Antiqua" pitchFamily="18" charset="0"/>
                  </a:rPr>
                  <a:t>Rett</a:t>
                </a:r>
                <a:r>
                  <a:rPr lang="it-IT" i="1" dirty="0">
                    <a:latin typeface="Book Antiqua" pitchFamily="18" charset="0"/>
                  </a:rPr>
                  <a:t>(</a:t>
                </a:r>
                <a:r>
                  <a:rPr lang="it-IT" i="1" dirty="0" err="1">
                    <a:latin typeface="Book Antiqua" pitchFamily="18" charset="0"/>
                  </a:rPr>
                  <a:t>fgh</a:t>
                </a:r>
                <a:r>
                  <a:rPr lang="it-IT" i="1" dirty="0" smtClean="0">
                    <a:latin typeface="Book Antiqua" pitchFamily="18" charset="0"/>
                  </a:rPr>
                  <a:t>)</a:t>
                </a:r>
              </a:p>
              <a:p>
                <a:pPr marL="0" indent="0">
                  <a:buNone/>
                </a:pPr>
                <a:r>
                  <a:rPr lang="it-IT" dirty="0" err="1">
                    <a:latin typeface="Book Antiqua" pitchFamily="18" charset="0"/>
                  </a:rPr>
                  <a:t>Rett</a:t>
                </a:r>
                <a:r>
                  <a:rPr lang="it-IT" i="1" dirty="0">
                    <a:latin typeface="Book Antiqua" pitchFamily="18" charset="0"/>
                  </a:rPr>
                  <a:t>(</a:t>
                </a:r>
                <a:r>
                  <a:rPr lang="it-IT" i="1" dirty="0" err="1">
                    <a:latin typeface="Book Antiqua" pitchFamily="18" charset="0"/>
                  </a:rPr>
                  <a:t>rlg</a:t>
                </a:r>
                <a:r>
                  <a:rPr lang="it-IT" i="1" dirty="0">
                    <a:latin typeface="Book Antiqua" pitchFamily="18" charset="0"/>
                  </a:rPr>
                  <a:t>)=x</a:t>
                </a:r>
                <a:r>
                  <a:rPr lang="it-IT" i="1" baseline="30000" dirty="0">
                    <a:latin typeface="Book Antiqua" pitchFamily="18" charset="0"/>
                  </a:rPr>
                  <a:t>3 </a:t>
                </a:r>
                <a:r>
                  <a:rPr lang="it-IT" i="1" dirty="0">
                    <a:latin typeface="Book Antiqua" pitchFamily="18" charset="0"/>
                  </a:rPr>
                  <a:t> </a:t>
                </a:r>
                <a:r>
                  <a:rPr lang="it-IT" dirty="0" smtClean="0">
                    <a:latin typeface="Book Antiqua" pitchFamily="18" charset="0"/>
                  </a:rPr>
                  <a:t>= </a:t>
                </a:r>
                <a:r>
                  <a:rPr lang="it-IT" dirty="0" err="1">
                    <a:latin typeface="Book Antiqua" pitchFamily="18" charset="0"/>
                  </a:rPr>
                  <a:t>Rett</a:t>
                </a:r>
                <a:r>
                  <a:rPr lang="it-IT" i="1" dirty="0">
                    <a:latin typeface="Book Antiqua" pitchFamily="18" charset="0"/>
                  </a:rPr>
                  <a:t>(</a:t>
                </a:r>
                <a:r>
                  <a:rPr lang="it-IT" i="1" dirty="0" err="1">
                    <a:latin typeface="Book Antiqua" pitchFamily="18" charset="0"/>
                  </a:rPr>
                  <a:t>abhr</a:t>
                </a:r>
                <a:r>
                  <a:rPr lang="it-IT" i="1" dirty="0">
                    <a:latin typeface="Book Antiqua" pitchFamily="18" charset="0"/>
                  </a:rPr>
                  <a:t>)=6x+4</a:t>
                </a:r>
              </a:p>
              <a:p>
                <a:pPr marL="0" indent="0">
                  <a:buNone/>
                </a:pPr>
                <a:endParaRPr lang="it-IT" i="1" dirty="0">
                  <a:latin typeface="Book Antiqua" pitchFamily="18" charset="0"/>
                </a:endParaRPr>
              </a:p>
              <a:p>
                <a:pPr marL="0" indent="0">
                  <a:buNone/>
                </a:pPr>
                <a:endParaRPr lang="it-IT" dirty="0">
                  <a:latin typeface="Book Antiqua" pitchFamily="18" charset="0"/>
                </a:endParaRPr>
              </a:p>
              <a:p>
                <a:pPr marL="0" indent="0">
                  <a:buNone/>
                </a:pPr>
                <a:endParaRPr lang="it-IT" dirty="0">
                  <a:latin typeface="Book Antiqua" pitchFamily="18" charset="0"/>
                </a:endParaRPr>
              </a:p>
            </p:txBody>
          </p:sp>
        </mc:Choice>
        <mc:Fallback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836712"/>
                <a:ext cx="8229600" cy="5832648"/>
              </a:xfrm>
              <a:blipFill rotWithShape="1">
                <a:blip r:embed="rId3"/>
                <a:stretch>
                  <a:fillRect l="-17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813" y="3789040"/>
            <a:ext cx="3601187" cy="21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909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/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/>
            </a:r>
            <a:b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</a:br>
            <a:r>
              <a:rPr lang="it-IT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/>
            </a:r>
            <a:br>
              <a:rPr lang="it-IT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</a:br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Squadri di </a:t>
            </a:r>
            <a:r>
              <a:rPr lang="it-IT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Bombelli</a:t>
            </a:r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(2)</a:t>
            </a:r>
            <a:b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</a:br>
            <a:r>
              <a:rPr lang="it-IT" sz="2200" u="sng" dirty="0">
                <a:latin typeface="Book Antiqua" pitchFamily="18" charset="0"/>
              </a:rPr>
              <a:t>http://www.museo.unimo.it/theatrum/</a:t>
            </a:r>
            <a:br>
              <a:rPr lang="it-IT" sz="2200" u="sng" dirty="0">
                <a:latin typeface="Book Antiqua" pitchFamily="18" charset="0"/>
              </a:rPr>
            </a:br>
            <a:r>
              <a:rPr lang="it-IT" sz="2200" u="sng" dirty="0">
                <a:latin typeface="Book Antiqua" pitchFamily="18" charset="0"/>
              </a:rPr>
              <a:t>macchine/149ogg.htm</a:t>
            </a:r>
            <a:r>
              <a:rPr lang="it-IT" u="sng" dirty="0">
                <a:latin typeface="Book Antiqua" pitchFamily="18" charset="0"/>
              </a:rPr>
              <a:t/>
            </a:r>
            <a:br>
              <a:rPr lang="it-IT" u="sng" dirty="0">
                <a:latin typeface="Book Antiqua" pitchFamily="18" charset="0"/>
              </a:rPr>
            </a:br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/>
            </a:r>
            <a:b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it-IT" dirty="0" smtClean="0">
                <a:latin typeface="Book Antiqua" pitchFamily="18" charset="0"/>
              </a:rPr>
              <a:t> 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Risoluzione della equazione </a:t>
            </a:r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x³ = </a:t>
            </a:r>
            <a:r>
              <a:rPr lang="it-IT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px</a:t>
            </a:r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 + q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(*). </a:t>
            </a:r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marL="0" indent="0">
              <a:buNone/>
            </a:pPr>
            <a:r>
              <a:rPr lang="it-IT" dirty="0" smtClean="0">
                <a:latin typeface="Book Antiqua" pitchFamily="18" charset="0"/>
              </a:rPr>
              <a:t>Su </a:t>
            </a:r>
            <a:r>
              <a:rPr lang="it-IT" dirty="0">
                <a:latin typeface="Book Antiqua" pitchFamily="18" charset="0"/>
              </a:rPr>
              <a:t>un </a:t>
            </a:r>
            <a:r>
              <a:rPr lang="it-IT" dirty="0" smtClean="0">
                <a:latin typeface="Book Antiqua" pitchFamily="18" charset="0"/>
              </a:rPr>
              <a:t>piano </a:t>
            </a:r>
            <a:r>
              <a:rPr lang="el-GR" i="1" dirty="0" smtClean="0">
                <a:latin typeface="Book Antiqua" pitchFamily="18" charset="0"/>
              </a:rPr>
              <a:t>π</a:t>
            </a:r>
            <a:r>
              <a:rPr lang="it-IT" dirty="0" smtClean="0">
                <a:latin typeface="Book Antiqua" pitchFamily="18" charset="0"/>
              </a:rPr>
              <a:t> </a:t>
            </a:r>
            <a:r>
              <a:rPr lang="it-IT" dirty="0">
                <a:latin typeface="Book Antiqua" pitchFamily="18" charset="0"/>
              </a:rPr>
              <a:t>si collochino due scanalature rettilinee parallele: una (</a:t>
            </a:r>
            <a:r>
              <a:rPr lang="it-IT" dirty="0" smtClean="0">
                <a:latin typeface="Book Antiqua" pitchFamily="18" charset="0"/>
              </a:rPr>
              <a:t>fissa) </a:t>
            </a:r>
            <a:r>
              <a:rPr lang="it-IT" dirty="0">
                <a:latin typeface="Book Antiqua" pitchFamily="18" charset="0"/>
              </a:rPr>
              <a:t>ET, l'altra (mobile) MZ. Una terza scanalatura fissa AR (con A appartenente a ET) è normale a ET. Il vertice I di una squadra SIP scorre entro AR, mentre il suo lato IP (scanalato) è costretto a scivolare sul perno B, fissato su ET in modo che AB=1. La squadra NLD ha un lato scorrevole entro la scanalatura MZ, dove il suo vertice L può trovarsi in qualsiasi posizione. Un filo teso fra i due vertici L, I passa per un occhiello praticato sul cursore F, che si può spostare all'interno </a:t>
            </a:r>
            <a:endParaRPr lang="it-IT" dirty="0" smtClean="0">
              <a:latin typeface="Book Antiqua" pitchFamily="18" charset="0"/>
            </a:endParaRPr>
          </a:p>
          <a:p>
            <a:pPr marL="0" indent="0">
              <a:buNone/>
            </a:pPr>
            <a:r>
              <a:rPr lang="it-IT" dirty="0" smtClean="0">
                <a:latin typeface="Book Antiqua" pitchFamily="18" charset="0"/>
              </a:rPr>
              <a:t>di </a:t>
            </a:r>
            <a:r>
              <a:rPr lang="it-IT" dirty="0">
                <a:latin typeface="Book Antiqua" pitchFamily="18" charset="0"/>
              </a:rPr>
              <a:t>ET. Si blocchi F in modo che AF=p; </a:t>
            </a:r>
            <a:endParaRPr lang="it-IT" dirty="0" smtClean="0">
              <a:latin typeface="Book Antiqua" pitchFamily="18" charset="0"/>
            </a:endParaRPr>
          </a:p>
          <a:p>
            <a:pPr marL="0" indent="0">
              <a:buNone/>
            </a:pPr>
            <a:r>
              <a:rPr lang="it-IT" dirty="0" smtClean="0">
                <a:latin typeface="Book Antiqua" pitchFamily="18" charset="0"/>
              </a:rPr>
              <a:t>si </a:t>
            </a:r>
            <a:r>
              <a:rPr lang="it-IT" dirty="0">
                <a:latin typeface="Book Antiqua" pitchFamily="18" charset="0"/>
              </a:rPr>
              <a:t>blocchi MZ in posizione tale che il </a:t>
            </a:r>
            <a:endParaRPr lang="it-IT" dirty="0" smtClean="0">
              <a:latin typeface="Book Antiqua" pitchFamily="18" charset="0"/>
            </a:endParaRPr>
          </a:p>
          <a:p>
            <a:pPr marL="0" indent="0">
              <a:buNone/>
            </a:pPr>
            <a:r>
              <a:rPr lang="it-IT" dirty="0" smtClean="0">
                <a:latin typeface="Book Antiqua" pitchFamily="18" charset="0"/>
              </a:rPr>
              <a:t>rettangolo </a:t>
            </a:r>
            <a:r>
              <a:rPr lang="it-IT" dirty="0">
                <a:latin typeface="Book Antiqua" pitchFamily="18" charset="0"/>
              </a:rPr>
              <a:t>ACDF (compreso tra ET, MZ) </a:t>
            </a:r>
            <a:endParaRPr lang="it-IT" dirty="0" smtClean="0">
              <a:latin typeface="Book Antiqua" pitchFamily="18" charset="0"/>
            </a:endParaRPr>
          </a:p>
          <a:p>
            <a:pPr marL="0" indent="0">
              <a:buNone/>
            </a:pPr>
            <a:r>
              <a:rPr lang="it-IT" dirty="0" smtClean="0">
                <a:latin typeface="Book Antiqua" pitchFamily="18" charset="0"/>
              </a:rPr>
              <a:t>abbia </a:t>
            </a:r>
            <a:r>
              <a:rPr lang="it-IT" dirty="0">
                <a:latin typeface="Book Antiqua" pitchFamily="18" charset="0"/>
              </a:rPr>
              <a:t>area q. Manovrare ora le due squadre </a:t>
            </a:r>
            <a:endParaRPr lang="it-IT" dirty="0" smtClean="0">
              <a:latin typeface="Book Antiqua" pitchFamily="18" charset="0"/>
            </a:endParaRPr>
          </a:p>
          <a:p>
            <a:pPr marL="0" indent="0">
              <a:buNone/>
            </a:pPr>
            <a:r>
              <a:rPr lang="it-IT" dirty="0" smtClean="0">
                <a:latin typeface="Book Antiqua" pitchFamily="18" charset="0"/>
              </a:rPr>
              <a:t>affinché: </a:t>
            </a:r>
            <a:r>
              <a:rPr lang="it-IT" dirty="0">
                <a:latin typeface="Book Antiqua" pitchFamily="18" charset="0"/>
              </a:rPr>
              <a:t>1) L, F, I siano allineati 2) I lati LN </a:t>
            </a:r>
            <a:endParaRPr lang="it-IT" dirty="0" smtClean="0">
              <a:latin typeface="Book Antiqua" pitchFamily="18" charset="0"/>
            </a:endParaRPr>
          </a:p>
          <a:p>
            <a:pPr marL="0" indent="0">
              <a:buNone/>
            </a:pPr>
            <a:r>
              <a:rPr lang="it-IT" dirty="0" smtClean="0">
                <a:latin typeface="Book Antiqua" pitchFamily="18" charset="0"/>
              </a:rPr>
              <a:t>ed </a:t>
            </a:r>
            <a:r>
              <a:rPr lang="it-IT" dirty="0">
                <a:latin typeface="Book Antiqua" pitchFamily="18" charset="0"/>
              </a:rPr>
              <a:t>IS delle due squadre si incontrino su </a:t>
            </a:r>
            <a:r>
              <a:rPr lang="it-IT" dirty="0" smtClean="0">
                <a:latin typeface="Book Antiqua" pitchFamily="18" charset="0"/>
              </a:rPr>
              <a:t>ET</a:t>
            </a:r>
          </a:p>
          <a:p>
            <a:pPr marL="0" indent="0">
              <a:buNone/>
            </a:pPr>
            <a:r>
              <a:rPr lang="it-IT" dirty="0" smtClean="0">
                <a:latin typeface="Book Antiqua" pitchFamily="18" charset="0"/>
              </a:rPr>
              <a:t> </a:t>
            </a:r>
            <a:r>
              <a:rPr lang="it-IT" dirty="0">
                <a:latin typeface="Book Antiqua" pitchFamily="18" charset="0"/>
              </a:rPr>
              <a:t>in G. Ciò fatto, AI=x risolve la (*).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149080"/>
            <a:ext cx="3048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146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Squadri di </a:t>
            </a:r>
            <a:r>
              <a:rPr lang="it-IT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Bombelli</a:t>
            </a:r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(1)</a:t>
            </a:r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it-IT" sz="2000" dirty="0">
                <a:latin typeface="Book Antiqua" pitchFamily="18" charset="0"/>
                <a:hlinkClick r:id="rId2"/>
              </a:rPr>
              <a:t>http://</a:t>
            </a:r>
            <a:r>
              <a:rPr lang="it-IT" sz="2000" dirty="0" smtClean="0">
                <a:latin typeface="Book Antiqua" pitchFamily="18" charset="0"/>
                <a:hlinkClick r:id="rId2"/>
              </a:rPr>
              <a:t>www.macchinematematiche.org/index.php?option=com_content&amp;view=article&amp;id=160&amp;Itemid=241</a:t>
            </a:r>
            <a:endParaRPr lang="it-IT" sz="2000" dirty="0" smtClean="0">
              <a:latin typeface="Book Antiqua" pitchFamily="18" charset="0"/>
            </a:endParaRPr>
          </a:p>
          <a:p>
            <a:pPr marL="0" indent="0">
              <a:buNone/>
            </a:pPr>
            <a:endParaRPr lang="it-IT" sz="2000" dirty="0">
              <a:latin typeface="Book Antiqua" pitchFamily="18" charset="0"/>
            </a:endParaRPr>
          </a:p>
          <a:p>
            <a:pPr marL="0" indent="0">
              <a:buNone/>
            </a:pPr>
            <a:endParaRPr lang="it-IT" sz="2000" dirty="0" smtClean="0">
              <a:latin typeface="Book Antiqua" pitchFamily="18" charset="0"/>
            </a:endParaRPr>
          </a:p>
          <a:p>
            <a:pPr marL="0" indent="0">
              <a:buNone/>
            </a:pPr>
            <a:endParaRPr lang="it-IT" sz="2000" dirty="0">
              <a:latin typeface="Book Antiqua" pitchFamily="18" charset="0"/>
            </a:endParaRPr>
          </a:p>
          <a:p>
            <a:pPr marL="0" indent="0">
              <a:buNone/>
            </a:pPr>
            <a:endParaRPr lang="it-IT" sz="2000" dirty="0" smtClean="0">
              <a:latin typeface="Book Antiqua" pitchFamily="18" charset="0"/>
            </a:endParaRPr>
          </a:p>
          <a:p>
            <a:pPr marL="0" indent="0">
              <a:buNone/>
            </a:pPr>
            <a:endParaRPr lang="it-IT" sz="2000" dirty="0">
              <a:latin typeface="Book Antiqua" pitchFamily="18" charset="0"/>
            </a:endParaRPr>
          </a:p>
          <a:p>
            <a:pPr marL="0" indent="0">
              <a:buNone/>
            </a:pPr>
            <a:endParaRPr lang="it-IT" sz="2000" dirty="0" smtClean="0">
              <a:latin typeface="Book Antiqua" pitchFamily="18" charset="0"/>
            </a:endParaRPr>
          </a:p>
          <a:p>
            <a:pPr marL="0" indent="0">
              <a:buNone/>
            </a:pPr>
            <a:r>
              <a:rPr lang="it-IT" sz="2000" b="1" dirty="0">
                <a:latin typeface="Book Antiqua" pitchFamily="18" charset="0"/>
              </a:rPr>
              <a:t>Risoluzione della equazione x³ + </a:t>
            </a:r>
            <a:r>
              <a:rPr lang="it-IT" sz="2000" b="1" dirty="0" err="1">
                <a:latin typeface="Book Antiqua" pitchFamily="18" charset="0"/>
              </a:rPr>
              <a:t>px</a:t>
            </a:r>
            <a:r>
              <a:rPr lang="it-IT" sz="2000" b="1" dirty="0">
                <a:latin typeface="Book Antiqua" pitchFamily="18" charset="0"/>
              </a:rPr>
              <a:t> = q .</a:t>
            </a:r>
            <a:endParaRPr lang="it-IT" sz="2000" dirty="0">
              <a:latin typeface="Book Antiqua" pitchFamily="18" charset="0"/>
            </a:endParaRPr>
          </a:p>
          <a:p>
            <a:pPr marL="0" indent="0">
              <a:buNone/>
            </a:pPr>
            <a:r>
              <a:rPr lang="it-IT" sz="2000" dirty="0">
                <a:latin typeface="Book Antiqua" pitchFamily="18" charset="0"/>
              </a:rPr>
              <a:t>Sul piano sono praticate tre scanalature rettilinee: LX, KY (parallele), SR (perpendicolare alle precedenti). Un cursore rettangolare ABCD, che trasporta una quarta scanalatura MN (parallela a SR e praticata in modo che sia DM=1), scivola avanti e indietro guidato da LX, KY. Una squadra TQV ha il vertice Q che può essere fissato in un punto qualsiasi della scanalatura SR; una seconda squadra ZGW ha il vertice G scorrevole entro MN e il lato GZ costretto a passare per D. Si fissi Q in modo che , ed M in una posizione tale da avere SM=p. Infine, si faccia ruotare la squadra TQV attorno a Q e si muova ZGW in modo che siano realizzate le due seguenti condizioni: 1) i lati QV e GW si incontrino in un punto P appartenente a KY; 2) Sia TS = GM. Indicata con x la comune lunghezza di questi due ultimi segmenti, l'equazione  risulta soddisfatta</a:t>
            </a:r>
          </a:p>
          <a:p>
            <a:pPr marL="0" indent="0">
              <a:buNone/>
            </a:pPr>
            <a:endParaRPr lang="it-IT" sz="2000" dirty="0" smtClean="0">
              <a:latin typeface="Book Antiqua" pitchFamily="18" charset="0"/>
            </a:endParaRPr>
          </a:p>
          <a:p>
            <a:pPr marL="0" indent="0">
              <a:buNone/>
            </a:pPr>
            <a:endParaRPr lang="it-IT" sz="2400" dirty="0">
              <a:latin typeface="Book Antiqua" pitchFamily="18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84908"/>
            <a:ext cx="2895600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131" y="1865140"/>
            <a:ext cx="2844000" cy="1860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617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r>
              <a:rPr lang="it-IT" b="1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A.Girard</a:t>
            </a:r>
            <a:r>
              <a:rPr lang="it-IT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, 1629</a:t>
            </a:r>
            <a:endParaRPr lang="it-IT" b="1" dirty="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  <a:p>
            <a:pPr>
              <a:buFontTx/>
              <a:buNone/>
            </a:pPr>
            <a:r>
              <a:rPr lang="it-IT" sz="3600" b="1" i="1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Invention</a:t>
            </a:r>
            <a:r>
              <a:rPr lang="it-IT" sz="3600" b="1" i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nouvelle en l’</a:t>
            </a:r>
            <a:r>
              <a:rPr lang="it-IT" sz="3600" b="1" i="1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algèbre</a:t>
            </a:r>
            <a:endParaRPr lang="it-IT" sz="3600" b="1" i="1" dirty="0" smtClean="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  <a:p>
            <a:pPr>
              <a:buFontTx/>
              <a:buNone/>
            </a:pPr>
            <a:r>
              <a:rPr lang="it-IT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http://</a:t>
            </a:r>
            <a:r>
              <a:rPr lang="it-IT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books.google.it/</a:t>
            </a:r>
            <a:endParaRPr lang="it-IT" sz="24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3545400" cy="53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294849"/>
            <a:ext cx="1438275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462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/>
            </a:r>
            <a:br>
              <a:rPr lang="it-IT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</a:br>
            <a:r>
              <a:rPr lang="it-IT" sz="49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Invention</a:t>
            </a:r>
            <a:r>
              <a:rPr lang="it-IT" sz="49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</a:t>
            </a:r>
            <a:r>
              <a:rPr lang="it-IT" sz="49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nouvelle en l’</a:t>
            </a:r>
            <a:r>
              <a:rPr lang="it-IT" sz="49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algèbre</a:t>
            </a:r>
            <a:r>
              <a:rPr lang="it-IT" sz="49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</a:t>
            </a:r>
            <a:br>
              <a:rPr lang="it-IT" sz="49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</a:br>
            <a:endParaRPr lang="it-IT" sz="49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fr-FR" i="1" dirty="0" smtClean="0">
                    <a:latin typeface="Book Antiqua" pitchFamily="18" charset="0"/>
                  </a:rPr>
                  <a:t>Toutes les </a:t>
                </a:r>
                <a:r>
                  <a:rPr lang="fr-FR" i="1" dirty="0" err="1">
                    <a:latin typeface="Book Antiqua" pitchFamily="18" charset="0"/>
                  </a:rPr>
                  <a:t>equations</a:t>
                </a:r>
                <a:r>
                  <a:rPr lang="fr-FR" i="1" dirty="0">
                    <a:latin typeface="Book Antiqua" pitchFamily="18" charset="0"/>
                  </a:rPr>
                  <a:t> </a:t>
                </a:r>
                <a:r>
                  <a:rPr lang="fr-FR" i="1" dirty="0" smtClean="0">
                    <a:latin typeface="Book Antiqua" pitchFamily="18" charset="0"/>
                  </a:rPr>
                  <a:t>d'algèbre re</a:t>
                </a:r>
                <a:r>
                  <a:rPr lang="fr-FR" i="1" dirty="0">
                    <a:latin typeface="Book Antiqua" pitchFamily="18" charset="0"/>
                  </a:rPr>
                  <a:t>ç</a:t>
                </a:r>
                <a:r>
                  <a:rPr lang="fr-FR" i="1" dirty="0" smtClean="0">
                    <a:latin typeface="Book Antiqua" pitchFamily="18" charset="0"/>
                  </a:rPr>
                  <a:t>oivent </a:t>
                </a:r>
                <a:r>
                  <a:rPr lang="fr-FR" i="1" dirty="0">
                    <a:latin typeface="Book Antiqua" pitchFamily="18" charset="0"/>
                  </a:rPr>
                  <a:t>autant des solutions que la </a:t>
                </a:r>
                <a:r>
                  <a:rPr lang="fr-FR" i="1" dirty="0" err="1">
                    <a:latin typeface="Book Antiqua" pitchFamily="18" charset="0"/>
                  </a:rPr>
                  <a:t>denomination</a:t>
                </a:r>
                <a:r>
                  <a:rPr lang="fr-FR" i="1" dirty="0">
                    <a:latin typeface="Book Antiqua" pitchFamily="18" charset="0"/>
                  </a:rPr>
                  <a:t> de la plus haute quantité le </a:t>
                </a:r>
                <a:r>
                  <a:rPr lang="fr-FR" i="1" dirty="0" err="1">
                    <a:latin typeface="Book Antiqua" pitchFamily="18" charset="0"/>
                  </a:rPr>
                  <a:t>demontre</a:t>
                </a:r>
                <a:r>
                  <a:rPr lang="fr-FR" i="1" dirty="0">
                    <a:latin typeface="Book Antiqua" pitchFamily="18" charset="0"/>
                  </a:rPr>
                  <a:t> excepté les </a:t>
                </a:r>
                <a:r>
                  <a:rPr lang="fr-FR" i="1" dirty="0" err="1" smtClean="0">
                    <a:latin typeface="Book Antiqua" pitchFamily="18" charset="0"/>
                  </a:rPr>
                  <a:t>incomplettes</a:t>
                </a:r>
                <a:r>
                  <a:rPr lang="fr-FR" dirty="0" smtClean="0">
                    <a:latin typeface="Book Antiqua" pitchFamily="18" charset="0"/>
                  </a:rPr>
                  <a:t>.</a:t>
                </a:r>
              </a:p>
              <a:p>
                <a:pPr marL="0" indent="0">
                  <a:buNone/>
                </a:pPr>
                <a:endParaRPr lang="fr-FR" dirty="0" smtClean="0">
                  <a:latin typeface="Book Antiqua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it-IT" b="0" i="1" smtClean="0">
                              <a:latin typeface="Cambria Math"/>
                            </a:rPr>
                            <m:t>4</m:t>
                          </m:r>
                        </m:sup>
                      </m:sSup>
                      <m:r>
                        <a:rPr lang="it-IT" b="0" i="1" smtClean="0">
                          <a:latin typeface="Cambria Math"/>
                        </a:rPr>
                        <m:t>=4</m:t>
                      </m:r>
                      <m:r>
                        <a:rPr lang="it-IT" b="0" i="1" smtClean="0">
                          <a:latin typeface="Cambria Math"/>
                        </a:rPr>
                        <m:t>𝑥</m:t>
                      </m:r>
                      <m:r>
                        <a:rPr lang="it-IT" b="0" i="1" smtClean="0">
                          <a:latin typeface="Cambria Math"/>
                        </a:rPr>
                        <m:t>−3</m:t>
                      </m:r>
                    </m:oMath>
                  </m:oMathPara>
                </a14:m>
                <a:endParaRPr lang="it-IT" b="0" dirty="0" smtClean="0">
                  <a:latin typeface="Book Antiqua" pitchFamily="18" charset="0"/>
                </a:endParaRPr>
              </a:p>
              <a:p>
                <a:pPr marL="0" indent="0" algn="ctr">
                  <a:buNone/>
                </a:pPr>
                <a:endParaRPr lang="it-IT" dirty="0" smtClean="0">
                  <a:latin typeface="Book Antiqua" pitchFamily="18" charset="0"/>
                </a:endParaRPr>
              </a:p>
              <a:p>
                <a:pPr marL="0" indent="0">
                  <a:buNone/>
                </a:pPr>
                <a:r>
                  <a:rPr lang="it-IT" dirty="0" smtClean="0">
                    <a:latin typeface="Book Antiqua" pitchFamily="18" charset="0"/>
                  </a:rPr>
                  <a:t>Soluzioni: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/>
                      </a:rPr>
                      <m:t>1, 1, −1+</m:t>
                    </m:r>
                    <m:rad>
                      <m:radPr>
                        <m:degHide m:val="on"/>
                        <m:ctrlPr>
                          <a:rPr lang="it-IT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it-IT" b="0" i="1" smtClean="0">
                            <a:latin typeface="Cambria Math"/>
                          </a:rPr>
                          <m:t>−2</m:t>
                        </m:r>
                      </m:e>
                    </m:rad>
                    <m:r>
                      <a:rPr lang="it-IT" b="0" i="1" smtClean="0">
                        <a:latin typeface="Cambria Math"/>
                      </a:rPr>
                      <m:t>, −1−</m:t>
                    </m:r>
                    <m:rad>
                      <m:radPr>
                        <m:degHide m:val="on"/>
                        <m:ctrlPr>
                          <a:rPr lang="it-IT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it-IT" b="0" i="1" smtClean="0">
                            <a:latin typeface="Cambria Math"/>
                          </a:rPr>
                          <m:t>−2</m:t>
                        </m:r>
                      </m:e>
                    </m:rad>
                  </m:oMath>
                </a14:m>
                <a:endParaRPr lang="it-IT" dirty="0">
                  <a:latin typeface="Book Antiqua" pitchFamily="18" charset="0"/>
                </a:endParaRPr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852" t="-1752" b="-4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396483"/>
            <a:ext cx="1438275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054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/>
            </a:r>
            <a:br>
              <a:rPr lang="it-IT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</a:br>
            <a:r>
              <a:rPr lang="it-IT" sz="49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Invention</a:t>
            </a:r>
            <a:r>
              <a:rPr lang="it-IT" sz="49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</a:t>
            </a:r>
            <a:r>
              <a:rPr lang="it-IT" sz="49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nouvelle en l’</a:t>
            </a:r>
            <a:r>
              <a:rPr lang="it-IT" sz="49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algèbre</a:t>
            </a:r>
            <a:r>
              <a:rPr lang="it-IT" sz="49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</a:t>
            </a:r>
            <a:br>
              <a:rPr lang="it-IT" sz="49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</a:br>
            <a:endParaRPr lang="it-IT" sz="490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ln w="12700">
            <a:solidFill>
              <a:schemeClr val="tx1"/>
            </a:solidFill>
          </a:ln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dirty="0">
                <a:latin typeface="Book Antiqua" pitchFamily="18" charset="0"/>
              </a:rPr>
              <a:t>Donc il se faut </a:t>
            </a:r>
            <a:r>
              <a:rPr lang="fr-FR" dirty="0" err="1">
                <a:latin typeface="Book Antiqua" pitchFamily="18" charset="0"/>
              </a:rPr>
              <a:t>resouvenir</a:t>
            </a:r>
            <a:r>
              <a:rPr lang="fr-FR" dirty="0">
                <a:latin typeface="Book Antiqua" pitchFamily="18" charset="0"/>
              </a:rPr>
              <a:t> d'observer </a:t>
            </a:r>
            <a:r>
              <a:rPr lang="fr-FR" dirty="0" err="1">
                <a:latin typeface="Book Antiqua" pitchFamily="18" charset="0"/>
              </a:rPr>
              <a:t>tousjours</a:t>
            </a:r>
            <a:r>
              <a:rPr lang="fr-FR" dirty="0">
                <a:latin typeface="Book Antiqua" pitchFamily="18" charset="0"/>
              </a:rPr>
              <a:t> cela: on </a:t>
            </a:r>
            <a:r>
              <a:rPr lang="fr-FR" dirty="0" err="1">
                <a:latin typeface="Book Antiqua" pitchFamily="18" charset="0"/>
              </a:rPr>
              <a:t>pourroit</a:t>
            </a:r>
            <a:r>
              <a:rPr lang="fr-FR" dirty="0">
                <a:latin typeface="Book Antiqua" pitchFamily="18" charset="0"/>
              </a:rPr>
              <a:t> dire à </a:t>
            </a:r>
            <a:r>
              <a:rPr lang="fr-FR" dirty="0" err="1">
                <a:latin typeface="Book Antiqua" pitchFamily="18" charset="0"/>
              </a:rPr>
              <a:t>quoy</a:t>
            </a:r>
            <a:r>
              <a:rPr lang="fr-FR" dirty="0">
                <a:latin typeface="Book Antiqua" pitchFamily="18" charset="0"/>
              </a:rPr>
              <a:t> sert ces solutions qui sont impossibles, je </a:t>
            </a:r>
            <a:r>
              <a:rPr lang="fr-FR" dirty="0" err="1">
                <a:latin typeface="Book Antiqua" pitchFamily="18" charset="0"/>
              </a:rPr>
              <a:t>respond</a:t>
            </a:r>
            <a:r>
              <a:rPr lang="fr-FR" dirty="0">
                <a:latin typeface="Book Antiqua" pitchFamily="18" charset="0"/>
              </a:rPr>
              <a:t> pour trois choses, pour la certitude de la </a:t>
            </a:r>
            <a:r>
              <a:rPr lang="fr-FR" dirty="0" err="1">
                <a:latin typeface="Book Antiqua" pitchFamily="18" charset="0"/>
              </a:rPr>
              <a:t>reigle</a:t>
            </a:r>
            <a:r>
              <a:rPr lang="fr-FR" dirty="0">
                <a:latin typeface="Book Antiqua" pitchFamily="18" charset="0"/>
              </a:rPr>
              <a:t> </a:t>
            </a:r>
            <a:r>
              <a:rPr lang="fr-FR" dirty="0" err="1">
                <a:latin typeface="Book Antiqua" pitchFamily="18" charset="0"/>
              </a:rPr>
              <a:t>generale</a:t>
            </a:r>
            <a:r>
              <a:rPr lang="fr-FR" dirty="0">
                <a:latin typeface="Book Antiqua" pitchFamily="18" charset="0"/>
              </a:rPr>
              <a:t>, </a:t>
            </a:r>
            <a:r>
              <a:rPr lang="fr-FR" dirty="0" smtClean="0">
                <a:latin typeface="Book Antiqua" pitchFamily="18" charset="0"/>
              </a:rPr>
              <a:t>&amp; </a:t>
            </a:r>
            <a:r>
              <a:rPr lang="fr-FR" dirty="0">
                <a:latin typeface="Book Antiqua" pitchFamily="18" charset="0"/>
              </a:rPr>
              <a:t>qu'il </a:t>
            </a:r>
            <a:r>
              <a:rPr lang="fr-FR" dirty="0" err="1">
                <a:latin typeface="Book Antiqua" pitchFamily="18" charset="0"/>
              </a:rPr>
              <a:t>ny</a:t>
            </a:r>
            <a:r>
              <a:rPr lang="fr-FR" dirty="0">
                <a:latin typeface="Book Antiqua" pitchFamily="18" charset="0"/>
              </a:rPr>
              <a:t> a point d'autre solutions, </a:t>
            </a:r>
            <a:r>
              <a:rPr lang="fr-FR" dirty="0" smtClean="0">
                <a:latin typeface="Book Antiqua" pitchFamily="18" charset="0"/>
              </a:rPr>
              <a:t>&amp; </a:t>
            </a:r>
            <a:r>
              <a:rPr lang="fr-FR" dirty="0">
                <a:latin typeface="Book Antiqua" pitchFamily="18" charset="0"/>
              </a:rPr>
              <a:t>pour son </a:t>
            </a:r>
            <a:r>
              <a:rPr lang="fr-FR" dirty="0" smtClean="0">
                <a:latin typeface="Book Antiqua" pitchFamily="18" charset="0"/>
              </a:rPr>
              <a:t>utilité.</a:t>
            </a:r>
            <a:endParaRPr lang="it-IT" dirty="0">
              <a:latin typeface="Book Antiqua" pitchFamily="18" charset="0"/>
            </a:endParaRPr>
          </a:p>
        </p:txBody>
      </p:sp>
      <p:sp>
        <p:nvSpPr>
          <p:cNvPr id="5" name="Segnaposto contenuto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dirty="0">
                <a:latin typeface="Book Antiqua" pitchFamily="18" charset="0"/>
              </a:rPr>
              <a:t>A coloro i quali ritengono impossibili queste soluzioni io rispondo che bisogna accettarle per tre motivi: per assicurare la validità generale della regola, perché non ci sono altre soluzioni, e per la loro utilità.</a:t>
            </a:r>
          </a:p>
        </p:txBody>
      </p:sp>
    </p:spTree>
    <p:extLst>
      <p:ext uri="{BB962C8B-B14F-4D97-AF65-F5344CB8AC3E}">
        <p14:creationId xmlns:p14="http://schemas.microsoft.com/office/powerpoint/2010/main" val="379820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 </a:t>
            </a:r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endParaRPr lang="it-IT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it-IT" dirty="0"/>
              <a:t> </a:t>
            </a:r>
            <a:r>
              <a:rPr lang="it-IT" dirty="0">
                <a:latin typeface="Book Antiqua" pitchFamily="18" charset="0"/>
              </a:rPr>
              <a:t>Sappiate dunque che in ogni Equazione </a:t>
            </a: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possono</a:t>
            </a:r>
            <a:r>
              <a:rPr lang="it-IT" dirty="0">
                <a:latin typeface="Book Antiqua" pitchFamily="18" charset="0"/>
              </a:rPr>
              <a:t> darsi tante diverse radici – cioè valori della quantità incognita – quante sono le dimensioni della stessa incognita</a:t>
            </a:r>
          </a:p>
          <a:p>
            <a:pPr>
              <a:buFontTx/>
              <a:buNone/>
            </a:pPr>
            <a:r>
              <a:rPr lang="it-IT" dirty="0">
                <a:latin typeface="Book Antiqua" pitchFamily="18" charset="0"/>
              </a:rPr>
              <a:t>(“teorema fondamentale dell’algebra</a:t>
            </a:r>
            <a:r>
              <a:rPr lang="it-IT" dirty="0" smtClean="0">
                <a:latin typeface="Book Antiqua" pitchFamily="18" charset="0"/>
              </a:rPr>
              <a:t>” in forma debole)</a:t>
            </a:r>
            <a:endParaRPr lang="it-IT" dirty="0"/>
          </a:p>
        </p:txBody>
      </p:sp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3375"/>
            <a:ext cx="4476750" cy="594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537" y="5562105"/>
            <a:ext cx="1188000" cy="126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499992" y="188645"/>
            <a:ext cx="41764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latin typeface="Book Antiqua" pitchFamily="18" charset="0"/>
              </a:rPr>
              <a:t>R.Descartes</a:t>
            </a:r>
            <a:endParaRPr lang="it-IT" b="1" dirty="0" smtClean="0">
              <a:latin typeface="Book Antiqua" pitchFamily="18" charset="0"/>
            </a:endParaRPr>
          </a:p>
          <a:p>
            <a:r>
              <a:rPr lang="it-IT" b="1" i="1" dirty="0" err="1" smtClean="0">
                <a:latin typeface="Book Antiqua" pitchFamily="18" charset="0"/>
              </a:rPr>
              <a:t>Géométrie</a:t>
            </a:r>
            <a:r>
              <a:rPr lang="it-IT" b="1" dirty="0" smtClean="0">
                <a:latin typeface="Book Antiqua" pitchFamily="18" charset="0"/>
              </a:rPr>
              <a:t>, 1637</a:t>
            </a:r>
          </a:p>
          <a:p>
            <a:r>
              <a:rPr lang="it-IT" b="1" dirty="0" smtClean="0">
                <a:latin typeface="Book Antiqua" pitchFamily="18" charset="0"/>
              </a:rPr>
              <a:t>Edizione latina 1649</a:t>
            </a:r>
          </a:p>
          <a:p>
            <a:pPr>
              <a:buFontTx/>
              <a:buNone/>
            </a:pPr>
            <a:r>
              <a:rPr lang="it-IT" b="1" dirty="0" smtClean="0">
                <a:latin typeface="Book Antiqua" pitchFamily="18" charset="0"/>
                <a:hlinkClick r:id="rId4"/>
              </a:rPr>
              <a:t>http</a:t>
            </a:r>
            <a:r>
              <a:rPr lang="it-IT" b="1" dirty="0">
                <a:latin typeface="Book Antiqua" pitchFamily="18" charset="0"/>
                <a:hlinkClick r:id="rId4"/>
              </a:rPr>
              <a:t>://</a:t>
            </a:r>
            <a:r>
              <a:rPr lang="it-IT" b="1" dirty="0" smtClean="0">
                <a:latin typeface="Book Antiqua" pitchFamily="18" charset="0"/>
                <a:hlinkClick r:id="rId4"/>
              </a:rPr>
              <a:t>bibdig.museogalileo.it/rd/bd</a:t>
            </a:r>
            <a:endParaRPr lang="it-IT" b="1" dirty="0">
              <a:latin typeface="Book Antiqua" pitchFamily="18" charset="0"/>
            </a:endParaRPr>
          </a:p>
          <a:p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41837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/>
            </a:r>
            <a:br>
              <a:rPr lang="it-IT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it-IT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Come </a:t>
            </a:r>
            <a:r>
              <a:rPr lang="it-IT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avvicinare uno studente all’algebra rinascimentale?</a:t>
            </a:r>
            <a:br>
              <a:rPr lang="it-IT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it-IT" dirty="0" smtClean="0">
                <a:latin typeface="Book Antiqua" pitchFamily="18" charset="0"/>
              </a:rPr>
              <a:t>Lettura delle fonti -- mediata dall’insegnante --</a:t>
            </a:r>
            <a:r>
              <a:rPr lang="it-IT" dirty="0">
                <a:latin typeface="Book Antiqua" pitchFamily="18" charset="0"/>
              </a:rPr>
              <a:t> </a:t>
            </a:r>
            <a:r>
              <a:rPr lang="it-IT" dirty="0" smtClean="0">
                <a:latin typeface="Book Antiqua" pitchFamily="18" charset="0"/>
              </a:rPr>
              <a:t>non disgiunta dalla contestualizzazione storica. </a:t>
            </a:r>
          </a:p>
          <a:p>
            <a:pPr marL="0" indent="0">
              <a:buNone/>
            </a:pPr>
            <a:r>
              <a:rPr lang="it-IT" dirty="0" smtClean="0">
                <a:latin typeface="Book Antiqua" pitchFamily="18" charset="0"/>
              </a:rPr>
              <a:t>La scelta dell’autore/autori può offrire la possibilità di attività interdisciplinari che esplorino aspetti inediti di questo periodo storico. </a:t>
            </a:r>
          </a:p>
          <a:p>
            <a:pPr marL="0" indent="0" algn="ctr">
              <a:buNone/>
            </a:pPr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Piero della Francesca</a:t>
            </a:r>
            <a:endParaRPr lang="it-IT" dirty="0">
              <a:latin typeface="Book Antiqua" pitchFamily="18" charset="0"/>
            </a:endParaRPr>
          </a:p>
          <a:p>
            <a:pPr marL="0" indent="0">
              <a:buNone/>
            </a:pPr>
            <a:r>
              <a:rPr lang="it-IT" dirty="0" smtClean="0">
                <a:latin typeface="Book Antiqua" pitchFamily="18" charset="0"/>
              </a:rPr>
              <a:t>rappresentante </a:t>
            </a:r>
            <a:r>
              <a:rPr lang="it-IT" i="1" dirty="0">
                <a:latin typeface="Book Antiqua" pitchFamily="18" charset="0"/>
              </a:rPr>
              <a:t>sui generis </a:t>
            </a:r>
            <a:r>
              <a:rPr lang="it-IT" dirty="0">
                <a:latin typeface="Book Antiqua" pitchFamily="18" charset="0"/>
              </a:rPr>
              <a:t>dello strato sociale </a:t>
            </a:r>
            <a:r>
              <a:rPr lang="it-IT" dirty="0" smtClean="0">
                <a:latin typeface="Book Antiqua" pitchFamily="18" charset="0"/>
              </a:rPr>
              <a:t>intermedio poiché</a:t>
            </a:r>
            <a:r>
              <a:rPr lang="it-IT" dirty="0">
                <a:latin typeface="Book Antiqua" pitchFamily="18" charset="0"/>
              </a:rPr>
              <a:t> </a:t>
            </a:r>
            <a:r>
              <a:rPr lang="it-IT" dirty="0" smtClean="0">
                <a:latin typeface="Book Antiqua" pitchFamily="18" charset="0"/>
              </a:rPr>
              <a:t>scrive </a:t>
            </a:r>
            <a:r>
              <a:rPr lang="it-IT" dirty="0">
                <a:latin typeface="Book Antiqua" pitchFamily="18" charset="0"/>
              </a:rPr>
              <a:t>libri in volgare e in </a:t>
            </a:r>
            <a:endParaRPr lang="it-IT" dirty="0" smtClean="0">
              <a:latin typeface="Book Antiqua" pitchFamily="18" charset="0"/>
            </a:endParaRPr>
          </a:p>
          <a:p>
            <a:pPr marL="0" indent="0">
              <a:buNone/>
            </a:pPr>
            <a:r>
              <a:rPr lang="it-IT" dirty="0" smtClean="0">
                <a:latin typeface="Book Antiqua" pitchFamily="18" charset="0"/>
              </a:rPr>
              <a:t>latino</a:t>
            </a:r>
          </a:p>
          <a:p>
            <a:pPr marL="0" indent="0">
              <a:buNone/>
            </a:pPr>
            <a:r>
              <a:rPr lang="it-IT" dirty="0" smtClean="0">
                <a:latin typeface="Book Antiqua" pitchFamily="18" charset="0"/>
              </a:rPr>
              <a:t>Oltre al </a:t>
            </a:r>
            <a:r>
              <a:rPr lang="it-IT" i="1" dirty="0">
                <a:latin typeface="Book Antiqua" pitchFamily="18" charset="0"/>
              </a:rPr>
              <a:t>De </a:t>
            </a:r>
            <a:r>
              <a:rPr lang="it-IT" i="1" dirty="0" err="1">
                <a:latin typeface="Book Antiqua" pitchFamily="18" charset="0"/>
              </a:rPr>
              <a:t>prospectiva</a:t>
            </a:r>
            <a:r>
              <a:rPr lang="it-IT" i="1" dirty="0">
                <a:latin typeface="Book Antiqua" pitchFamily="18" charset="0"/>
              </a:rPr>
              <a:t> </a:t>
            </a:r>
            <a:r>
              <a:rPr lang="it-IT" i="1" dirty="0" err="1" smtClean="0">
                <a:latin typeface="Book Antiqua" pitchFamily="18" charset="0"/>
              </a:rPr>
              <a:t>pingendi</a:t>
            </a:r>
            <a:r>
              <a:rPr lang="it-IT" i="1" dirty="0" smtClean="0">
                <a:latin typeface="Book Antiqua" pitchFamily="18" charset="0"/>
              </a:rPr>
              <a:t>… </a:t>
            </a:r>
            <a:r>
              <a:rPr lang="it-IT" dirty="0" smtClean="0">
                <a:latin typeface="Book Antiqua" pitchFamily="18" charset="0"/>
              </a:rPr>
              <a:t>è anche autore </a:t>
            </a:r>
            <a:r>
              <a:rPr lang="it-IT" dirty="0">
                <a:latin typeface="Book Antiqua" pitchFamily="18" charset="0"/>
              </a:rPr>
              <a:t>del </a:t>
            </a:r>
            <a:r>
              <a:rPr lang="it-IT" i="1" dirty="0" err="1">
                <a:latin typeface="Book Antiqua" pitchFamily="18" charset="0"/>
              </a:rPr>
              <a:t>Libellus</a:t>
            </a:r>
            <a:r>
              <a:rPr lang="it-IT" i="1" dirty="0">
                <a:latin typeface="Book Antiqua" pitchFamily="18" charset="0"/>
              </a:rPr>
              <a:t> de </a:t>
            </a:r>
            <a:r>
              <a:rPr lang="it-IT" i="1" dirty="0" err="1">
                <a:latin typeface="Book Antiqua" pitchFamily="18" charset="0"/>
              </a:rPr>
              <a:t>quinque</a:t>
            </a:r>
            <a:r>
              <a:rPr lang="it-IT" i="1" dirty="0">
                <a:latin typeface="Book Antiqua" pitchFamily="18" charset="0"/>
              </a:rPr>
              <a:t> </a:t>
            </a:r>
            <a:r>
              <a:rPr lang="it-IT" i="1" dirty="0" err="1">
                <a:latin typeface="Book Antiqua" pitchFamily="18" charset="0"/>
              </a:rPr>
              <a:t>corporibus</a:t>
            </a:r>
            <a:r>
              <a:rPr lang="it-IT" i="1" dirty="0">
                <a:latin typeface="Book Antiqua" pitchFamily="18" charset="0"/>
              </a:rPr>
              <a:t> </a:t>
            </a:r>
            <a:r>
              <a:rPr lang="it-IT" i="1" dirty="0" err="1">
                <a:latin typeface="Book Antiqua" pitchFamily="18" charset="0"/>
              </a:rPr>
              <a:t>regularibus</a:t>
            </a:r>
            <a:r>
              <a:rPr lang="it-IT" i="1" dirty="0">
                <a:latin typeface="Book Antiqua" pitchFamily="18" charset="0"/>
              </a:rPr>
              <a:t> </a:t>
            </a:r>
            <a:r>
              <a:rPr lang="it-IT" dirty="0">
                <a:latin typeface="Book Antiqua" pitchFamily="18" charset="0"/>
              </a:rPr>
              <a:t>e del </a:t>
            </a:r>
            <a:r>
              <a:rPr lang="it-IT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Trattato d’abaco</a:t>
            </a:r>
          </a:p>
          <a:p>
            <a:pPr marL="0" indent="0">
              <a:buNone/>
            </a:pPr>
            <a:endParaRPr lang="it-IT" dirty="0">
              <a:latin typeface="Book Antiqua" pitchFamily="18" charset="0"/>
            </a:endParaRPr>
          </a:p>
          <a:p>
            <a:pPr marL="0" indent="0">
              <a:buNone/>
            </a:pPr>
            <a:endParaRPr lang="it-IT" dirty="0" smtClean="0">
              <a:latin typeface="Book Antiqua" pitchFamily="18" charset="0"/>
            </a:endParaRPr>
          </a:p>
          <a:p>
            <a:pPr marL="0" indent="0">
              <a:buNone/>
            </a:pPr>
            <a:endParaRPr lang="it-IT" dirty="0">
              <a:latin typeface="Book Antiqu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14" y="3068960"/>
            <a:ext cx="1011237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029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 </a:t>
            </a:r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endParaRPr lang="it-IT" sz="2400"/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it-IT" sz="2400">
                <a:latin typeface="Book Antiqua" pitchFamily="18" charset="0"/>
              </a:rPr>
              <a:t>D’altronde, tanto le radici vere quanto le false non sono sempre </a:t>
            </a:r>
            <a:r>
              <a:rPr lang="it-IT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reali</a:t>
            </a:r>
            <a:r>
              <a:rPr lang="it-IT" sz="2400">
                <a:latin typeface="Book Antiqua" pitchFamily="18" charset="0"/>
              </a:rPr>
              <a:t>, ma talvolta soltanto </a:t>
            </a:r>
            <a:r>
              <a:rPr lang="it-IT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immaginarie</a:t>
            </a:r>
            <a:r>
              <a:rPr lang="it-IT" sz="2400">
                <a:latin typeface="Book Antiqua" pitchFamily="18" charset="0"/>
              </a:rPr>
              <a:t>: cioè è sempre possibile immaginarne in ogni Equazione tante quante ho detto, ma talvolta non v’è nessuna quantità che corrisponde a quelle che immaginiamo.</a:t>
            </a:r>
          </a:p>
        </p:txBody>
      </p:sp>
      <p:pic>
        <p:nvPicPr>
          <p:cNvPr id="4813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4813"/>
            <a:ext cx="4354512" cy="60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88640"/>
            <a:ext cx="1189037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147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Altri riferimenti </a:t>
            </a:r>
            <a:r>
              <a:rPr lang="it-IT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biblio</a:t>
            </a:r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/</a:t>
            </a:r>
            <a:r>
              <a:rPr lang="it-IT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sitografici</a:t>
            </a:r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/>
            </a:r>
            <a:b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</a:br>
            <a:r>
              <a:rPr lang="it-IT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di facile reperimento</a:t>
            </a:r>
            <a:endParaRPr lang="it-IT" sz="31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504" y="1412776"/>
            <a:ext cx="8579296" cy="518457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it-IT" dirty="0" err="1">
                <a:latin typeface="Book Antiqua" pitchFamily="18" charset="0"/>
              </a:rPr>
              <a:t>R.Franci</a:t>
            </a:r>
            <a:r>
              <a:rPr lang="it-IT" dirty="0">
                <a:latin typeface="Book Antiqua" pitchFamily="18" charset="0"/>
              </a:rPr>
              <a:t>, </a:t>
            </a:r>
            <a:r>
              <a:rPr lang="it-IT" b="1" i="1" dirty="0">
                <a:latin typeface="Book Antiqua" pitchFamily="18" charset="0"/>
              </a:rPr>
              <a:t>Momenti di storia delle equazioni algebriche,</a:t>
            </a:r>
          </a:p>
          <a:p>
            <a:pPr marL="0" indent="0">
              <a:buNone/>
            </a:pPr>
            <a:r>
              <a:rPr lang="it-IT" dirty="0">
                <a:latin typeface="Book Antiqua" pitchFamily="18" charset="0"/>
                <a:hlinkClick r:id="rId2"/>
              </a:rPr>
              <a:t>http://</a:t>
            </a:r>
            <a:r>
              <a:rPr lang="it-IT" dirty="0" smtClean="0">
                <a:latin typeface="Book Antiqua" pitchFamily="18" charset="0"/>
                <a:hlinkClick r:id="rId2"/>
              </a:rPr>
              <a:t>php.math.unifi.it/convegnostoria/materiali/franci.pdf</a:t>
            </a:r>
            <a:endParaRPr lang="it-IT" dirty="0" smtClean="0">
              <a:latin typeface="Book Antiqua" pitchFamily="18" charset="0"/>
            </a:endParaRPr>
          </a:p>
          <a:p>
            <a:pPr marL="0" indent="0">
              <a:buNone/>
            </a:pPr>
            <a:endParaRPr lang="it-IT" dirty="0">
              <a:latin typeface="Book Antiqua" pitchFamily="18" charset="0"/>
            </a:endParaRPr>
          </a:p>
          <a:p>
            <a:pPr marL="0" indent="0">
              <a:buNone/>
            </a:pPr>
            <a:r>
              <a:rPr lang="it-IT" dirty="0" err="1">
                <a:latin typeface="Book Antiqua" pitchFamily="18" charset="0"/>
              </a:rPr>
              <a:t>R.Franci</a:t>
            </a:r>
            <a:r>
              <a:rPr lang="it-IT" b="1" i="1" dirty="0">
                <a:latin typeface="Book Antiqua" pitchFamily="18" charset="0"/>
              </a:rPr>
              <a:t>, L'insegnamento dell'algebra nel Tre-Quattrocento in Italia, ed in particolare a Firenze </a:t>
            </a:r>
            <a:endParaRPr lang="it-IT" dirty="0">
              <a:latin typeface="Book Antiqua" pitchFamily="18" charset="0"/>
            </a:endParaRPr>
          </a:p>
          <a:p>
            <a:pPr marL="0" indent="0">
              <a:buNone/>
            </a:pPr>
            <a:r>
              <a:rPr lang="it-IT" dirty="0">
                <a:latin typeface="Book Antiqua" pitchFamily="18" charset="0"/>
                <a:hlinkClick r:id="rId3"/>
              </a:rPr>
              <a:t>http://</a:t>
            </a:r>
            <a:r>
              <a:rPr lang="it-IT" dirty="0" smtClean="0">
                <a:latin typeface="Book Antiqua" pitchFamily="18" charset="0"/>
                <a:hlinkClick r:id="rId3"/>
              </a:rPr>
              <a:t>web.math.unifi.it/users/mathesis/conferenze/files-presentazioni/1112/Franci.html</a:t>
            </a:r>
            <a:endParaRPr lang="it-IT" dirty="0" smtClean="0">
              <a:latin typeface="Book Antiqua" pitchFamily="18" charset="0"/>
            </a:endParaRPr>
          </a:p>
          <a:p>
            <a:pPr marL="0" indent="0">
              <a:buNone/>
            </a:pPr>
            <a:endParaRPr lang="it-IT" dirty="0" smtClean="0">
              <a:latin typeface="Book Antiqua" pitchFamily="18" charset="0"/>
            </a:endParaRPr>
          </a:p>
          <a:p>
            <a:pPr marL="0" indent="0">
              <a:buNone/>
            </a:pPr>
            <a:r>
              <a:rPr lang="it-IT" dirty="0" err="1" smtClean="0">
                <a:latin typeface="Book Antiqua" pitchFamily="18" charset="0"/>
              </a:rPr>
              <a:t>V.Gavagna</a:t>
            </a:r>
            <a:r>
              <a:rPr lang="it-IT" dirty="0" smtClean="0">
                <a:latin typeface="Book Antiqua" pitchFamily="18" charset="0"/>
              </a:rPr>
              <a:t>,</a:t>
            </a:r>
            <a:r>
              <a:rPr lang="it-IT" b="1" i="1" dirty="0" smtClean="0">
                <a:latin typeface="Book Antiqua" pitchFamily="18" charset="0"/>
              </a:rPr>
              <a:t> Un </a:t>
            </a:r>
            <a:r>
              <a:rPr lang="it-IT" b="1" i="1" dirty="0">
                <a:latin typeface="Book Antiqua" pitchFamily="18" charset="0"/>
              </a:rPr>
              <a:t>progetto di laboratorio storico-didattico sull'origine dei numeri </a:t>
            </a:r>
            <a:r>
              <a:rPr lang="it-IT" b="1" i="1" dirty="0" smtClean="0">
                <a:latin typeface="Book Antiqua" pitchFamily="18" charset="0"/>
              </a:rPr>
              <a:t>complessi</a:t>
            </a:r>
            <a:r>
              <a:rPr lang="it-IT" dirty="0" smtClean="0">
                <a:latin typeface="Book Antiqua" pitchFamily="18" charset="0"/>
              </a:rPr>
              <a:t>, </a:t>
            </a:r>
            <a:r>
              <a:rPr lang="it-IT" dirty="0">
                <a:latin typeface="Book Antiqua" pitchFamily="18" charset="0"/>
              </a:rPr>
              <a:t>Associazione Subalpina </a:t>
            </a:r>
            <a:r>
              <a:rPr lang="it-IT" dirty="0" err="1" smtClean="0">
                <a:latin typeface="Book Antiqua" pitchFamily="18" charset="0"/>
              </a:rPr>
              <a:t>Mathesis</a:t>
            </a:r>
            <a:r>
              <a:rPr lang="it-IT" dirty="0" smtClean="0">
                <a:latin typeface="Book Antiqua" pitchFamily="18" charset="0"/>
              </a:rPr>
              <a:t>, Conferenze </a:t>
            </a:r>
            <a:r>
              <a:rPr lang="it-IT" dirty="0">
                <a:latin typeface="Book Antiqua" pitchFamily="18" charset="0"/>
              </a:rPr>
              <a:t>e Seminari  </a:t>
            </a:r>
            <a:r>
              <a:rPr lang="it-IT" dirty="0" smtClean="0">
                <a:latin typeface="Book Antiqua" pitchFamily="18" charset="0"/>
              </a:rPr>
              <a:t>2011-2012, </a:t>
            </a:r>
            <a:r>
              <a:rPr lang="it-IT" dirty="0">
                <a:latin typeface="Book Antiqua" pitchFamily="18" charset="0"/>
              </a:rPr>
              <a:t>Torino, </a:t>
            </a:r>
            <a:r>
              <a:rPr lang="it-IT" dirty="0" err="1">
                <a:latin typeface="Book Antiqua" pitchFamily="18" charset="0"/>
              </a:rPr>
              <a:t>Kim</a:t>
            </a:r>
            <a:r>
              <a:rPr lang="it-IT" dirty="0">
                <a:latin typeface="Book Antiqua" pitchFamily="18" charset="0"/>
              </a:rPr>
              <a:t> Williams Books </a:t>
            </a:r>
            <a:r>
              <a:rPr lang="it-IT" dirty="0" smtClean="0">
                <a:latin typeface="Book Antiqua" pitchFamily="18" charset="0"/>
              </a:rPr>
              <a:t>2012 pp.229-247</a:t>
            </a:r>
          </a:p>
          <a:p>
            <a:pPr marL="0" indent="0">
              <a:buNone/>
            </a:pPr>
            <a:endParaRPr lang="it-IT" dirty="0" smtClean="0">
              <a:latin typeface="Book Antiqua" pitchFamily="18" charset="0"/>
            </a:endParaRPr>
          </a:p>
          <a:p>
            <a:pPr marL="0" indent="0">
              <a:buNone/>
            </a:pPr>
            <a:r>
              <a:rPr lang="it-IT" dirty="0" err="1" smtClean="0">
                <a:latin typeface="Book Antiqua" pitchFamily="18" charset="0"/>
              </a:rPr>
              <a:t>V.Gavagna</a:t>
            </a:r>
            <a:r>
              <a:rPr lang="it-IT" dirty="0" smtClean="0">
                <a:latin typeface="Book Antiqua" pitchFamily="18" charset="0"/>
              </a:rPr>
              <a:t>, </a:t>
            </a:r>
            <a:r>
              <a:rPr lang="it-IT" b="1" i="1" dirty="0" smtClean="0">
                <a:latin typeface="Book Antiqua" pitchFamily="18" charset="0"/>
              </a:rPr>
              <a:t>La </a:t>
            </a:r>
            <a:r>
              <a:rPr lang="it-IT" b="1" i="1" dirty="0">
                <a:latin typeface="Book Antiqua" pitchFamily="18" charset="0"/>
              </a:rPr>
              <a:t>soluzione per radicali delle equazioni di terzo e quarto grado e la nascita dei numeri complessi: Del Ferro, Tartaglia, Cardano, Ferrari, </a:t>
            </a:r>
            <a:r>
              <a:rPr lang="it-IT" b="1" i="1" dirty="0" err="1" smtClean="0">
                <a:latin typeface="Book Antiqua" pitchFamily="18" charset="0"/>
              </a:rPr>
              <a:t>Bombelli</a:t>
            </a:r>
            <a:r>
              <a:rPr lang="it-IT" dirty="0" smtClean="0">
                <a:latin typeface="Book Antiqua" pitchFamily="18" charset="0"/>
              </a:rPr>
              <a:t>, </a:t>
            </a:r>
            <a:r>
              <a:rPr lang="it-IT" dirty="0" smtClean="0">
                <a:latin typeface="Book Antiqua" pitchFamily="18" charset="0"/>
                <a:hlinkClick r:id="rId4"/>
              </a:rPr>
              <a:t>http</a:t>
            </a:r>
            <a:r>
              <a:rPr lang="it-IT" dirty="0">
                <a:latin typeface="Book Antiqua" pitchFamily="18" charset="0"/>
                <a:hlinkClick r:id="rId4"/>
              </a:rPr>
              <a:t>://</a:t>
            </a:r>
            <a:r>
              <a:rPr lang="it-IT" dirty="0" smtClean="0">
                <a:latin typeface="Book Antiqua" pitchFamily="18" charset="0"/>
                <a:hlinkClick r:id="rId4"/>
              </a:rPr>
              <a:t>web.math.unifi.it/archimede/note_storia/gavagna-</a:t>
            </a:r>
          </a:p>
          <a:p>
            <a:pPr marL="0" indent="0">
              <a:buNone/>
            </a:pPr>
            <a:r>
              <a:rPr lang="it-IT" dirty="0" smtClean="0">
                <a:latin typeface="Book Antiqua" pitchFamily="18" charset="0"/>
                <a:hlinkClick r:id="rId4"/>
              </a:rPr>
              <a:t>complessi.pdf</a:t>
            </a:r>
            <a:endParaRPr lang="it-IT" dirty="0" smtClean="0">
              <a:latin typeface="Book Antiqua" pitchFamily="18" charset="0"/>
            </a:endParaRPr>
          </a:p>
          <a:p>
            <a:pPr marL="0" indent="0">
              <a:buNone/>
            </a:pPr>
            <a:endParaRPr lang="it-IT" dirty="0" smtClean="0">
              <a:latin typeface="Book Antiqua" pitchFamily="18" charset="0"/>
            </a:endParaRPr>
          </a:p>
          <a:p>
            <a:pPr marL="0" indent="0">
              <a:buNone/>
            </a:pPr>
            <a:r>
              <a:rPr lang="it-IT" b="1" dirty="0" smtClean="0">
                <a:latin typeface="Book Antiqua" pitchFamily="18" charset="0"/>
              </a:rPr>
              <a:t>Sperimentazioni sulle equazioni di II grado presentate al Convegno Valdarno</a:t>
            </a:r>
          </a:p>
          <a:p>
            <a:pPr marL="0" indent="0">
              <a:buNone/>
            </a:pPr>
            <a:r>
              <a:rPr lang="it-IT" dirty="0">
                <a:latin typeface="Book Antiqua" pitchFamily="18" charset="0"/>
                <a:hlinkClick r:id="rId5"/>
              </a:rPr>
              <a:t>http://</a:t>
            </a:r>
            <a:r>
              <a:rPr lang="it-IT" dirty="0" smtClean="0">
                <a:latin typeface="Book Antiqua" pitchFamily="18" charset="0"/>
                <a:hlinkClick r:id="rId5"/>
              </a:rPr>
              <a:t>php.math.unifi.it/convegnostoria/convegno.php?id=14</a:t>
            </a:r>
            <a:endParaRPr lang="it-IT" dirty="0" smtClean="0">
              <a:latin typeface="Book Antiqua" pitchFamily="18" charset="0"/>
            </a:endParaRPr>
          </a:p>
          <a:p>
            <a:pPr marL="0" indent="0">
              <a:buNone/>
            </a:pPr>
            <a:endParaRPr lang="it-IT" dirty="0">
              <a:latin typeface="Book Antiqua" pitchFamily="18" charset="0"/>
            </a:endParaRPr>
          </a:p>
          <a:p>
            <a:pPr marL="0" indent="0">
              <a:buNone/>
            </a:pPr>
            <a:endParaRPr lang="it-IT" dirty="0" smtClean="0">
              <a:latin typeface="Book Antiqua" pitchFamily="18" charset="0"/>
            </a:endParaRPr>
          </a:p>
          <a:p>
            <a:pPr marL="0" indent="0">
              <a:buNone/>
            </a:pPr>
            <a:endParaRPr lang="it-IT" dirty="0" smtClean="0">
              <a:latin typeface="Book Antiqua" pitchFamily="18" charset="0"/>
            </a:endParaRPr>
          </a:p>
          <a:p>
            <a:pPr marL="0" indent="0">
              <a:buNone/>
            </a:pPr>
            <a:endParaRPr lang="it-IT" dirty="0" smtClean="0">
              <a:latin typeface="Book Antiqua" pitchFamily="18" charset="0"/>
            </a:endParaRPr>
          </a:p>
          <a:p>
            <a:pPr marL="0" indent="0">
              <a:buNone/>
            </a:pPr>
            <a:endParaRPr lang="it-IT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32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/>
            </a:r>
            <a:b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Le </a:t>
            </a:r>
            <a:r>
              <a:rPr lang="it-IT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equazioni di secondo grado</a:t>
            </a:r>
            <a:br>
              <a:rPr lang="it-IT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it-IT" sz="31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Una necessaria premessa</a:t>
            </a:r>
            <a:r>
              <a:rPr lang="it-IT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/>
            </a:r>
            <a:br>
              <a:rPr lang="it-IT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514116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it-IT" dirty="0" smtClean="0">
                    <a:latin typeface="Book Antiqua" pitchFamily="18" charset="0"/>
                  </a:rPr>
                  <a:t>Non esiste </a:t>
                </a:r>
                <a:r>
                  <a:rPr lang="it-IT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ook Antiqua" pitchFamily="18" charset="0"/>
                  </a:rPr>
                  <a:t>un’</a:t>
                </a:r>
                <a:r>
                  <a:rPr lang="it-IT" dirty="0" smtClean="0">
                    <a:latin typeface="Book Antiqua" pitchFamily="18" charset="0"/>
                  </a:rPr>
                  <a:t>equazione di II grado, ma </a:t>
                </a:r>
                <a:r>
                  <a:rPr lang="it-IT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ook Antiqua" pitchFamily="18" charset="0"/>
                  </a:rPr>
                  <a:t>tre </a:t>
                </a:r>
                <a:r>
                  <a:rPr lang="it-IT" b="1" i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ook Antiqua" pitchFamily="18" charset="0"/>
                  </a:rPr>
                  <a:t>casi</a:t>
                </a:r>
                <a:r>
                  <a:rPr lang="it-IT" dirty="0" smtClean="0">
                    <a:latin typeface="Book Antiqua" pitchFamily="18" charset="0"/>
                  </a:rPr>
                  <a:t>, </a:t>
                </a:r>
                <a:r>
                  <a:rPr lang="it-IT" dirty="0">
                    <a:latin typeface="Book Antiqua" pitchFamily="18" charset="0"/>
                  </a:rPr>
                  <a:t>determinati dalla condizione che </a:t>
                </a:r>
                <a:r>
                  <a:rPr lang="it-IT" dirty="0" smtClean="0">
                    <a:latin typeface="Book Antiqua" pitchFamily="18" charset="0"/>
                  </a:rPr>
                  <a:t>i </a:t>
                </a:r>
                <a:r>
                  <a:rPr lang="it-IT" i="1" dirty="0" smtClean="0">
                    <a:latin typeface="Book Antiqua" pitchFamily="18" charset="0"/>
                  </a:rPr>
                  <a:t>coefficienti </a:t>
                </a:r>
                <a:r>
                  <a:rPr lang="it-IT" i="1" dirty="0">
                    <a:latin typeface="Book Antiqua" pitchFamily="18" charset="0"/>
                  </a:rPr>
                  <a:t>devono essere positivi</a:t>
                </a:r>
              </a:p>
              <a:p>
                <a:pPr marL="0" indent="0">
                  <a:buNone/>
                </a:pPr>
                <a:endParaRPr lang="it-IT" dirty="0" smtClean="0">
                  <a:latin typeface="Book Antiqua" pitchFamily="18" charset="0"/>
                </a:endParaRPr>
              </a:p>
              <a:p>
                <a:pPr marL="0" indent="0">
                  <a:buNone/>
                </a:pPr>
                <a:endParaRPr lang="it-IT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1" i="1" smtClean="0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it-IT" b="1" i="1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𝒙</m:t>
                          </m:r>
                        </m:e>
                        <m:sup>
                          <m:r>
                            <a:rPr lang="it-IT" b="1" i="1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𝟐</m:t>
                          </m:r>
                        </m:sup>
                      </m:sSup>
                      <m:r>
                        <a:rPr lang="it-IT" b="1" i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+</m:t>
                      </m:r>
                      <m:r>
                        <a:rPr lang="it-IT" b="1" i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𝒃𝒙</m:t>
                      </m:r>
                      <m:r>
                        <a:rPr lang="it-IT" b="1" i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  <m:r>
                        <a:rPr lang="it-IT" b="1" i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𝒄</m:t>
                      </m:r>
                    </m:oMath>
                  </m:oMathPara>
                </a14:m>
                <a:endParaRPr lang="it-IT" b="1" i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1" i="1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it-IT" b="1" i="1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𝒙</m:t>
                          </m:r>
                        </m:e>
                        <m:sup>
                          <m:r>
                            <a:rPr lang="it-IT" b="1" i="1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𝟐</m:t>
                          </m:r>
                        </m:sup>
                      </m:sSup>
                      <m:r>
                        <a:rPr lang="it-IT" b="1" i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+</m:t>
                      </m:r>
                      <m:r>
                        <a:rPr lang="it-IT" b="1" i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𝒄</m:t>
                      </m:r>
                      <m:r>
                        <a:rPr lang="it-IT" b="1" i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  <m:r>
                        <a:rPr lang="it-IT" b="1" i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𝒃𝒙</m:t>
                      </m:r>
                    </m:oMath>
                  </m:oMathPara>
                </a14:m>
                <a:endParaRPr lang="it-IT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 Antiqua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1" i="1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it-IT" b="1" i="1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𝒙</m:t>
                          </m:r>
                        </m:e>
                        <m:sup>
                          <m:r>
                            <a:rPr lang="it-IT" b="1" i="1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𝟐</m:t>
                          </m:r>
                        </m:sup>
                      </m:sSup>
                      <m:r>
                        <a:rPr lang="it-IT" b="1" i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 </m:t>
                      </m:r>
                      <m:r>
                        <a:rPr lang="it-IT" b="1" i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𝒃𝒙</m:t>
                      </m:r>
                      <m:r>
                        <a:rPr lang="it-IT" b="1" i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+ </m:t>
                      </m:r>
                      <m:r>
                        <a:rPr lang="it-IT" b="1" i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𝒄</m:t>
                      </m:r>
                    </m:oMath>
                  </m:oMathPara>
                </a14:m>
                <a:endParaRPr lang="it-IT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 Antiqua" pitchFamily="18" charset="0"/>
                </a:endParaRPr>
              </a:p>
              <a:p>
                <a:pPr marL="0" indent="0">
                  <a:buNone/>
                </a:pPr>
                <a:r>
                  <a:rPr lang="it-IT" dirty="0">
                    <a:latin typeface="Book Antiqua" pitchFamily="18" charset="0"/>
                  </a:rPr>
                  <a:t>c</a:t>
                </a:r>
                <a:r>
                  <a:rPr lang="it-IT" dirty="0" smtClean="0">
                    <a:latin typeface="Book Antiqua" pitchFamily="18" charset="0"/>
                  </a:rPr>
                  <a:t>on b, c &gt;0</a:t>
                </a:r>
                <a:endParaRPr lang="it-IT" dirty="0">
                  <a:latin typeface="Book Antiqua" pitchFamily="18" charset="0"/>
                </a:endParaRPr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5141168"/>
              </a:xfrm>
              <a:blipFill rotWithShape="1">
                <a:blip r:embed="rId2"/>
                <a:stretch>
                  <a:fillRect l="-2000" t="-1779" r="-74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/>
              <p:cNvSpPr txBox="1"/>
              <p:nvPr/>
            </p:nvSpPr>
            <p:spPr>
              <a:xfrm>
                <a:off x="395536" y="3212976"/>
                <a:ext cx="7704856" cy="532966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it-IT" sz="28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sSupPr>
                      <m:e>
                        <m:r>
                          <a:rPr lang="it-IT" sz="28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𝒙</m:t>
                        </m:r>
                      </m:e>
                      <m:sup>
                        <m:r>
                          <a:rPr lang="it-IT" sz="28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𝟐</m:t>
                        </m:r>
                      </m:sup>
                    </m:sSup>
                    <m:r>
                      <a:rPr lang="it-IT" sz="2800" b="1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+</m:t>
                    </m:r>
                    <m:r>
                      <a:rPr lang="it-IT" sz="2800" b="1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𝒃𝒙</m:t>
                    </m:r>
                    <m:r>
                      <a:rPr lang="it-IT" sz="2800" b="1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+</m:t>
                    </m:r>
                    <m:r>
                      <a:rPr lang="it-IT" sz="2800" b="1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𝒄</m:t>
                    </m:r>
                    <m:r>
                      <a:rPr lang="it-IT" sz="2800" b="1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r>
                      <a:rPr lang="it-IT" sz="2800" b="1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𝟎</m:t>
                    </m:r>
                  </m:oMath>
                </a14:m>
                <a:r>
                  <a:rPr lang="it-IT" sz="2800" b="1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/>
                  </a:rPr>
                  <a:t> </a:t>
                </a:r>
                <a:r>
                  <a:rPr lang="it-IT" sz="2800" dirty="0">
                    <a:latin typeface="Book Antiqua" pitchFamily="18" charset="0"/>
                  </a:rPr>
                  <a:t>con b, c di segno qualsiasi</a:t>
                </a:r>
                <a:endParaRPr lang="it-IT" sz="2800" dirty="0"/>
              </a:p>
            </p:txBody>
          </p:sp>
        </mc:Choice>
        <mc:Fallback xmlns="">
          <p:sp>
            <p:nvSpPr>
              <p:cNvPr id="5" name="CasellaDiTes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3212976"/>
                <a:ext cx="7704856" cy="532966"/>
              </a:xfrm>
              <a:prstGeom prst="rect">
                <a:avLst/>
              </a:prstGeom>
              <a:blipFill rotWithShape="1">
                <a:blip r:embed="rId3"/>
                <a:stretch>
                  <a:fillRect t="-9091" b="-30682"/>
                </a:stretch>
              </a:blipFill>
              <a:ln w="31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074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3441</TotalTime>
  <Words>5680</Words>
  <Application>Microsoft Office PowerPoint</Application>
  <PresentationFormat>Presentazione su schermo (4:3)</PresentationFormat>
  <Paragraphs>544</Paragraphs>
  <Slides>81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81</vt:i4>
      </vt:variant>
    </vt:vector>
  </HeadingPairs>
  <TitlesOfParts>
    <vt:vector size="82" baseType="lpstr">
      <vt:lpstr>Tema di Office</vt:lpstr>
      <vt:lpstr>Dalle radici sofistiche ai numeri complessi Un caso di studio per la storia della matematica in classe</vt:lpstr>
      <vt:lpstr> </vt:lpstr>
      <vt:lpstr>Home page Il Giardino di Archimede http://web.math.unifi.it/archimede/  http://php.math.unifi.it/convegnostoria/convegnostoria2/index.html</vt:lpstr>
      <vt:lpstr>Un progetto di laboratorio sull’algebra rinascimentale</vt:lpstr>
      <vt:lpstr> Perché avvicinare uno studente all’algebra rinascimentale? </vt:lpstr>
      <vt:lpstr>Perché avvicinare uno studente all’algebra rinascimentale?</vt:lpstr>
      <vt:lpstr>L’algebra rinascimentale Il contesto storico</vt:lpstr>
      <vt:lpstr> Come avvicinare uno studente all’algebra rinascimentale? </vt:lpstr>
      <vt:lpstr> Le equazioni di secondo grado Una necessaria premessa </vt:lpstr>
      <vt:lpstr>Piero della Francesca Trattato d’abaco</vt:lpstr>
      <vt:lpstr>Censi e cose uguale a numero 〖ax〗^2+bx=c </vt:lpstr>
      <vt:lpstr> Problemi dell’algebra rinascimentale </vt:lpstr>
      <vt:lpstr> Giuseppe Unicorno  (Bergamo, 1523-1610) De l’arithmetica universale, 1598                                  </vt:lpstr>
      <vt:lpstr>Girolamo Cardano Ars magna (1545)</vt:lpstr>
      <vt:lpstr>Querna, da bis</vt:lpstr>
      <vt:lpstr>Nuquer, admi</vt:lpstr>
      <vt:lpstr>Requan, minue dami</vt:lpstr>
      <vt:lpstr>Dove trovare le fonti</vt:lpstr>
      <vt:lpstr>Possibili attività in classe</vt:lpstr>
      <vt:lpstr>Da notare che…</vt:lpstr>
      <vt:lpstr>Una prima osservazione</vt:lpstr>
      <vt:lpstr> Le equazioni di terzo grado </vt:lpstr>
      <vt:lpstr> Le equazioni di terzo grado Come si è trovata la formula risolutiva? </vt:lpstr>
      <vt:lpstr> </vt:lpstr>
      <vt:lpstr>Le equazioni di terzo grado Un tentativo ingenuo : qual è la ratio?</vt:lpstr>
      <vt:lpstr>Le equazioni di terzo grado Un tentativo ingenuo : qual è la ratio?</vt:lpstr>
      <vt:lpstr>Le equazioni di terzo grado Un tentativo ingenuo : qual è la ratio?</vt:lpstr>
      <vt:lpstr>Corrispondenza  Cardano - Tartaglia </vt:lpstr>
      <vt:lpstr>Dove trovare le fonti</vt:lpstr>
      <vt:lpstr>Proposta di attività (in classe)</vt:lpstr>
      <vt:lpstr>Primi contatti  fra Cardano e Tartaglia Quesiti et inventioni diverse</vt:lpstr>
      <vt:lpstr>Cardano a Tartaglia 12 febbraio 1539 </vt:lpstr>
      <vt:lpstr>Cardano a Tartaglia 19 marzo 1539 </vt:lpstr>
      <vt:lpstr>La regola di Tartaglia 25 marzo 1539</vt:lpstr>
      <vt:lpstr>La regola di Tartaglia 25 marzo 1539</vt:lpstr>
      <vt:lpstr> </vt:lpstr>
      <vt:lpstr>La regola di Tartaglia</vt:lpstr>
      <vt:lpstr>La regola di Tartaglia</vt:lpstr>
      <vt:lpstr>La regola di Tartaglia</vt:lpstr>
      <vt:lpstr>Il caso irriducibile</vt:lpstr>
      <vt:lpstr>Cardano a Tartaglia 4 agosto 1539</vt:lpstr>
      <vt:lpstr>Tartaglia a Cardano 7 agosto 1539</vt:lpstr>
      <vt:lpstr>Le equazioni di terzo grado nell’Ars magna (1545)</vt:lpstr>
      <vt:lpstr>Presentazione standard di PowerPoint</vt:lpstr>
      <vt:lpstr>Ars Magna Cap. XII De cubo aequali rebus &amp; numero</vt:lpstr>
      <vt:lpstr>Ars Magna Cap. XII De cubo aequali rebus &amp; numero</vt:lpstr>
      <vt:lpstr>Ars Magna Cap. XII De cubo aequali rebus &amp; numero</vt:lpstr>
      <vt:lpstr>L’approccio di Cardano</vt:lpstr>
      <vt:lpstr>Cap.XXXVII  De regula falsum ponendi</vt:lpstr>
      <vt:lpstr>De regula falsum ponendi Regula II</vt:lpstr>
      <vt:lpstr>Presentazione standard di PowerPoint</vt:lpstr>
      <vt:lpstr>De regula falsum ponendi Regula II</vt:lpstr>
      <vt:lpstr>De regula falsum ponendi Regula III</vt:lpstr>
      <vt:lpstr>De regula falsum ponendi Regula III</vt:lpstr>
      <vt:lpstr>De regula falsum ponendi Regula III</vt:lpstr>
      <vt:lpstr> Qual è il segno di √(-9)? </vt:lpstr>
      <vt:lpstr>Una nuova regola dei segni</vt:lpstr>
      <vt:lpstr>Cardano padre dei numeri complessi?</vt:lpstr>
      <vt:lpstr>Ars Magna Cap. XXV De capitulis imperfectis &amp; specialis</vt:lpstr>
      <vt:lpstr> </vt:lpstr>
      <vt:lpstr>Dove trovare le fonti</vt:lpstr>
      <vt:lpstr>A gli Lettori</vt:lpstr>
      <vt:lpstr>A gli Lettori</vt:lpstr>
      <vt:lpstr>A gli Lettori</vt:lpstr>
      <vt:lpstr>Le radici legate</vt:lpstr>
      <vt:lpstr>Le radici cubiche legate</vt:lpstr>
      <vt:lpstr>Bombelli inventa i numeri immaginari?</vt:lpstr>
      <vt:lpstr>La regola del più et meno </vt:lpstr>
      <vt:lpstr>Gli esempi di Cardano Esercizio in classe</vt:lpstr>
      <vt:lpstr>Il caso irriducibile è risolto?</vt:lpstr>
      <vt:lpstr>Le radici cubiche legate</vt:lpstr>
      <vt:lpstr> </vt:lpstr>
      <vt:lpstr>  La dimostrazione in linea x^3=6x+4  </vt:lpstr>
      <vt:lpstr>  Squadri di Bombelli (2) http://www.museo.unimo.it/theatrum/ macchine/149ogg.htm  </vt:lpstr>
      <vt:lpstr>Squadri di Bombelli (1)</vt:lpstr>
      <vt:lpstr> </vt:lpstr>
      <vt:lpstr> Invention nouvelle en l’algèbre  </vt:lpstr>
      <vt:lpstr> Invention nouvelle en l’algèbre  </vt:lpstr>
      <vt:lpstr> </vt:lpstr>
      <vt:lpstr> </vt:lpstr>
      <vt:lpstr>Altri riferimenti biblio/sitografici di facile reperimento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L’origine dei numeri complessi nel tardo Rinascimento</dc:title>
  <dc:creator>pc</dc:creator>
  <cp:lastModifiedBy>pc</cp:lastModifiedBy>
  <cp:revision>188</cp:revision>
  <cp:lastPrinted>2012-03-28T06:17:22Z</cp:lastPrinted>
  <dcterms:created xsi:type="dcterms:W3CDTF">2011-11-05T21:22:17Z</dcterms:created>
  <dcterms:modified xsi:type="dcterms:W3CDTF">2012-10-26T14:33:38Z</dcterms:modified>
</cp:coreProperties>
</file>